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62" r:id="rId3"/>
    <p:sldId id="257" r:id="rId4"/>
    <p:sldId id="258" r:id="rId5"/>
    <p:sldId id="259" r:id="rId6"/>
    <p:sldId id="261" r:id="rId7"/>
    <p:sldId id="263" r:id="rId8"/>
    <p:sldId id="285" r:id="rId9"/>
    <p:sldId id="287" r:id="rId10"/>
    <p:sldId id="311" r:id="rId11"/>
    <p:sldId id="277" r:id="rId12"/>
    <p:sldId id="279" r:id="rId13"/>
    <p:sldId id="281" r:id="rId14"/>
    <p:sldId id="283" r:id="rId15"/>
    <p:sldId id="296" r:id="rId16"/>
    <p:sldId id="298" r:id="rId17"/>
    <p:sldId id="300" r:id="rId18"/>
    <p:sldId id="302" r:id="rId19"/>
    <p:sldId id="304" r:id="rId20"/>
    <p:sldId id="306" r:id="rId21"/>
    <p:sldId id="275" r:id="rId22"/>
    <p:sldId id="312" r:id="rId23"/>
    <p:sldId id="267" r:id="rId24"/>
    <p:sldId id="268" r:id="rId25"/>
    <p:sldId id="269" r:id="rId26"/>
    <p:sldId id="274" r:id="rId27"/>
    <p:sldId id="270" r:id="rId28"/>
    <p:sldId id="271" r:id="rId29"/>
    <p:sldId id="272" r:id="rId30"/>
    <p:sldId id="260" r:id="rId31"/>
    <p:sldId id="310"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4"/>
    <p:restoredTop sz="94671"/>
  </p:normalViewPr>
  <p:slideViewPr>
    <p:cSldViewPr snapToGrid="0" snapToObjects="1">
      <p:cViewPr>
        <p:scale>
          <a:sx n="83" d="100"/>
          <a:sy n="83" d="100"/>
        </p:scale>
        <p:origin x="144" y="6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2C516-973E-624E-BD2A-A4F6792D56E3}" type="datetimeFigureOut">
              <a:rPr lang="fr-FR" smtClean="0"/>
              <a:pPr/>
              <a:t>12/04/2018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ACFF9-DE85-E341-8D9B-1352257FDAAD}" type="slidenum">
              <a:rPr lang="fr-FR" smtClean="0"/>
              <a:pPr/>
              <a:t>‹#›</a:t>
            </a:fld>
            <a:endParaRPr lang="fr-FR"/>
          </a:p>
        </p:txBody>
      </p:sp>
    </p:spTree>
    <p:extLst>
      <p:ext uri="{BB962C8B-B14F-4D97-AF65-F5344CB8AC3E}">
        <p14:creationId xmlns:p14="http://schemas.microsoft.com/office/powerpoint/2010/main" val="1950232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1EACFF9-DE85-E341-8D9B-1352257FDAAD}"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PlaceHolder 1"/>
          <p:cNvSpPr>
            <a:spLocks noGrp="1"/>
          </p:cNvSpPr>
          <p:nvPr>
            <p:ph type="body"/>
          </p:nvPr>
        </p:nvSpPr>
        <p:spPr bwMode="auto">
          <a:xfrm>
            <a:off x="685637" y="4400848"/>
            <a:ext cx="5486727" cy="3600152"/>
          </a:xfrm>
          <a:noFill/>
        </p:spPr>
        <p:txBody>
          <a:bodyPr vert="horz" wrap="square" numCol="1" anchor="t" anchorCtr="0" compatLnSpc="1">
            <a:prstTxWarp prst="textNoShape">
              <a:avLst/>
            </a:prstTxWarp>
          </a:bodyPr>
          <a:lstStyle/>
          <a:p>
            <a:pPr eaLnBrk="1" hangingPunct="1">
              <a:spcBef>
                <a:spcPct val="0"/>
              </a:spcBef>
            </a:pPr>
            <a:r>
              <a:rPr lang="fr-FR" dirty="0" smtClean="0">
                <a:solidFill>
                  <a:srgbClr val="000000"/>
                </a:solidFill>
              </a:rPr>
              <a:t>Ce passage progressif, de l’action à la réflexion sur l’action, s’articule autour de quatre mots</a:t>
            </a:r>
            <a:endParaRPr lang="fr-FR" dirty="0" smtClean="0"/>
          </a:p>
          <a:p>
            <a:pPr eaLnBrk="1" hangingPunct="1">
              <a:spcBef>
                <a:spcPct val="0"/>
              </a:spcBef>
            </a:pPr>
            <a:r>
              <a:rPr lang="fr-FR" dirty="0" smtClean="0">
                <a:solidFill>
                  <a:srgbClr val="000000"/>
                </a:solidFill>
              </a:rPr>
              <a:t>clefs : « </a:t>
            </a:r>
            <a:r>
              <a:rPr lang="fr-FR" i="1" dirty="0" smtClean="0">
                <a:solidFill>
                  <a:srgbClr val="000000"/>
                </a:solidFill>
              </a:rPr>
              <a:t>faire », « réussir », « penser », « comprendre ».</a:t>
            </a:r>
            <a:endParaRPr lang="fr-FR" dirty="0" smtClean="0"/>
          </a:p>
          <a:p>
            <a:pPr eaLnBrk="1" hangingPunct="1">
              <a:spcBef>
                <a:spcPct val="0"/>
              </a:spcBef>
            </a:pPr>
            <a:r>
              <a:rPr lang="fr-FR" dirty="0" smtClean="0">
                <a:solidFill>
                  <a:srgbClr val="000000"/>
                </a:solidFill>
              </a:rPr>
              <a:t>L’enseignant doit donc rechercher les conditions favorables à une</a:t>
            </a:r>
            <a:endParaRPr lang="fr-FR" dirty="0" smtClean="0"/>
          </a:p>
          <a:p>
            <a:pPr eaLnBrk="1" hangingPunct="1">
              <a:spcBef>
                <a:spcPct val="0"/>
              </a:spcBef>
            </a:pPr>
            <a:r>
              <a:rPr lang="fr-FR" dirty="0" smtClean="0">
                <a:solidFill>
                  <a:srgbClr val="000000"/>
                </a:solidFill>
              </a:rPr>
              <a:t>mise en action de la pensée, compte-tenu de l’âge des enfants et en fonction des objectifs poursuivis.</a:t>
            </a:r>
            <a:endParaRPr lang="fr-FR" dirty="0" smtClean="0"/>
          </a:p>
          <a:p>
            <a:pPr eaLnBrk="1" hangingPunct="1">
              <a:spcBef>
                <a:spcPct val="0"/>
              </a:spcBef>
            </a:pPr>
            <a:r>
              <a:rPr lang="fr-FR" dirty="0" smtClean="0">
                <a:solidFill>
                  <a:srgbClr val="000000"/>
                </a:solidFill>
              </a:rPr>
              <a:t>C’est en cela que l’école se distingue des autres lieux de partage d’expériences corporelles, de pratique</a:t>
            </a:r>
            <a:endParaRPr lang="fr-FR" dirty="0" smtClean="0"/>
          </a:p>
          <a:p>
            <a:pPr eaLnBrk="1" hangingPunct="1">
              <a:spcBef>
                <a:spcPct val="0"/>
              </a:spcBef>
            </a:pPr>
            <a:r>
              <a:rPr lang="fr-FR" dirty="0" smtClean="0">
                <a:solidFill>
                  <a:srgbClr val="000000"/>
                </a:solidFill>
              </a:rPr>
              <a:t>de jeux ou d’apprentissages moteurs que connait l’enfant </a:t>
            </a:r>
            <a:r>
              <a:rPr lang="fr-FR" dirty="0" smtClean="0">
                <a:solidFill>
                  <a:srgbClr val="000000"/>
                </a:solidFill>
                <a:latin typeface="Berlin Sans FB Demi" pitchFamily="34" charset="0"/>
              </a:rPr>
              <a:t>Le registre de l’intelligence sensible</a:t>
            </a:r>
            <a:endParaRPr lang="fr-FR" dirty="0" smtClean="0"/>
          </a:p>
          <a:p>
            <a:pPr eaLnBrk="1" hangingPunct="1">
              <a:spcBef>
                <a:spcPct val="0"/>
              </a:spcBef>
            </a:pPr>
            <a:r>
              <a:rPr lang="fr-FR" dirty="0" smtClean="0">
                <a:solidFill>
                  <a:srgbClr val="000000"/>
                </a:solidFill>
                <a:latin typeface="Berlin Sans FB Demi" pitchFamily="34" charset="0"/>
              </a:rPr>
              <a:t>est sollicité et nourri par les rencontres avec les œuvres et les artistes.</a:t>
            </a:r>
          </a:p>
          <a:p>
            <a:pPr eaLnBrk="1" hangingPunct="1">
              <a:spcBef>
                <a:spcPct val="0"/>
              </a:spcBef>
            </a:pPr>
            <a:r>
              <a:rPr lang="fr-FR" dirty="0" smtClean="0">
                <a:solidFill>
                  <a:srgbClr val="000000"/>
                </a:solidFill>
                <a:latin typeface="Berlin Sans FB Demi" pitchFamily="34" charset="0"/>
              </a:rPr>
              <a:t> </a:t>
            </a:r>
            <a:r>
              <a:rPr lang="fr-FR" b="1" dirty="0" smtClean="0">
                <a:solidFill>
                  <a:srgbClr val="000000"/>
                </a:solidFill>
                <a:latin typeface="Berlin Sans FB Demi" pitchFamily="34" charset="0"/>
              </a:rPr>
              <a:t>Développer l’intelligence sensible est un enjeu primordial à l’école maternelle.</a:t>
            </a:r>
          </a:p>
          <a:p>
            <a:pPr eaLnBrk="1" hangingPunct="1">
              <a:spcBef>
                <a:spcPct val="0"/>
              </a:spcBef>
            </a:pPr>
            <a:r>
              <a:rPr lang="fr-FR" sz="1000" b="1" i="1" dirty="0" smtClean="0">
                <a:solidFill>
                  <a:srgbClr val="404040"/>
                </a:solidFill>
                <a:ea typeface="Arial Unicode MS" pitchFamily="34" charset="-128"/>
                <a:cs typeface="Arial Unicode MS" pitchFamily="34" charset="-128"/>
              </a:rPr>
              <a:t>». </a:t>
            </a:r>
            <a:r>
              <a:rPr lang="fr-FR" sz="1000" i="1" dirty="0" smtClean="0">
                <a:solidFill>
                  <a:srgbClr val="404040"/>
                </a:solidFill>
                <a:ea typeface="Arial Unicode MS" pitchFamily="34" charset="-128"/>
                <a:cs typeface="Arial Unicode MS" pitchFamily="34" charset="-128"/>
              </a:rPr>
              <a:t>Il s’agit d’être à la fois modestes et réalistes </a:t>
            </a:r>
            <a:r>
              <a:rPr lang="fr-FR" sz="1000" dirty="0" smtClean="0">
                <a:solidFill>
                  <a:srgbClr val="404040"/>
                </a:solidFill>
                <a:ea typeface="Arial Unicode MS" pitchFamily="34" charset="-128"/>
                <a:cs typeface="Arial Unicode MS" pitchFamily="34" charset="-128"/>
              </a:rPr>
              <a:t>puisque cette problématique concerne de jeunes enfants et, dans le même temps, de poursuivre une forte ambition pour eux puisque cette dimension est un point crucial du succès de leur première scolarisation</a:t>
            </a:r>
            <a:endParaRPr lang="fr-FR" b="1" dirty="0" smtClean="0">
              <a:solidFill>
                <a:srgbClr val="000000"/>
              </a:solidFill>
              <a:latin typeface="Berlin Sans FB Demi" pitchFamily="34" charset="0"/>
            </a:endParaRPr>
          </a:p>
          <a:p>
            <a:pPr eaLnBrk="1" hangingPunct="1">
              <a:spcBef>
                <a:spcPct val="0"/>
              </a:spcBef>
            </a:pPr>
            <a:endParaRPr lang="fr-FR" dirty="0" smtClean="0"/>
          </a:p>
        </p:txBody>
      </p:sp>
      <p:sp>
        <p:nvSpPr>
          <p:cNvPr id="128003" name="TextShape 2"/>
          <p:cNvSpPr txBox="1">
            <a:spLocks noChangeArrowheads="1"/>
          </p:cNvSpPr>
          <p:nvPr/>
        </p:nvSpPr>
        <p:spPr bwMode="auto">
          <a:xfrm>
            <a:off x="3885275" y="8685609"/>
            <a:ext cx="2971092" cy="458391"/>
          </a:xfrm>
          <a:prstGeom prst="rect">
            <a:avLst/>
          </a:prstGeom>
          <a:noFill/>
          <a:ln w="9525">
            <a:noFill/>
            <a:miter lim="800000"/>
            <a:headEnd/>
            <a:tailEnd/>
          </a:ln>
        </p:spPr>
        <p:txBody>
          <a:bodyPr lIns="89465" tIns="44732" rIns="89465" bIns="44732" anchor="b"/>
          <a:lstStyle/>
          <a:p>
            <a:r>
              <a:rPr lang="fr-FR" sz="1200">
                <a:solidFill>
                  <a:srgbClr val="000000"/>
                </a:solidFill>
              </a:rPr>
              <a:t>‹#›</a:t>
            </a:r>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PlaceHolder 1"/>
          <p:cNvSpPr>
            <a:spLocks noGrp="1"/>
          </p:cNvSpPr>
          <p:nvPr>
            <p:ph type="body"/>
          </p:nvPr>
        </p:nvSpPr>
        <p:spPr bwMode="auto">
          <a:xfrm>
            <a:off x="685637" y="4400848"/>
            <a:ext cx="5486727" cy="3600152"/>
          </a:xfrm>
          <a:noFill/>
        </p:spPr>
        <p:txBody>
          <a:bodyPr vert="horz" wrap="square" numCol="1" anchor="t" anchorCtr="0" compatLnSpc="1">
            <a:prstTxWarp prst="textNoShape">
              <a:avLst/>
            </a:prstTxWarp>
          </a:bodyPr>
          <a:lstStyle/>
          <a:p>
            <a:pPr eaLnBrk="1" hangingPunct="1">
              <a:spcBef>
                <a:spcPct val="0"/>
              </a:spcBef>
            </a:pPr>
            <a:r>
              <a:rPr lang="fr-FR" smtClean="0">
                <a:solidFill>
                  <a:srgbClr val="000000"/>
                </a:solidFill>
              </a:rPr>
              <a:t>Plus les enfants sont jeunes et plus sont nécessaires les mises en situations, inscrites dans la durée, qui</a:t>
            </a:r>
            <a:endParaRPr lang="fr-FR" smtClean="0"/>
          </a:p>
          <a:p>
            <a:pPr eaLnBrk="1" hangingPunct="1">
              <a:spcBef>
                <a:spcPct val="0"/>
              </a:spcBef>
            </a:pPr>
            <a:r>
              <a:rPr lang="fr-FR" smtClean="0">
                <a:solidFill>
                  <a:srgbClr val="000000"/>
                </a:solidFill>
              </a:rPr>
              <a:t>vont permettre de « </a:t>
            </a:r>
            <a:r>
              <a:rPr lang="fr-FR" i="1" smtClean="0">
                <a:solidFill>
                  <a:srgbClr val="000000"/>
                </a:solidFill>
              </a:rPr>
              <a:t>faire », de s’essayer, d’expérimenter, de recommencer (par exemple, explorer des</a:t>
            </a:r>
            <a:endParaRPr lang="fr-FR" smtClean="0"/>
          </a:p>
          <a:p>
            <a:pPr eaLnBrk="1" hangingPunct="1">
              <a:spcBef>
                <a:spcPct val="0"/>
              </a:spcBef>
            </a:pPr>
            <a:r>
              <a:rPr lang="fr-FR" i="1" smtClean="0">
                <a:solidFill>
                  <a:srgbClr val="000000"/>
                </a:solidFill>
              </a:rPr>
              <a:t>situations variées de lancers. tenir des rôles différents dans des jeux collectifs. s’engager corporellement</a:t>
            </a:r>
            <a:endParaRPr lang="fr-FR" smtClean="0"/>
          </a:p>
          <a:p>
            <a:pPr eaLnBrk="1" hangingPunct="1">
              <a:spcBef>
                <a:spcPct val="0"/>
              </a:spcBef>
            </a:pPr>
            <a:r>
              <a:rPr lang="fr-FR" i="1" smtClean="0">
                <a:solidFill>
                  <a:srgbClr val="000000"/>
                </a:solidFill>
              </a:rPr>
              <a:t>dans un mouvement dansé.). </a:t>
            </a:r>
            <a:r>
              <a:rPr lang="fr-FR" smtClean="0">
                <a:solidFill>
                  <a:srgbClr val="000000"/>
                </a:solidFill>
              </a:rPr>
              <a:t>Si « </a:t>
            </a:r>
            <a:r>
              <a:rPr lang="fr-FR" i="1" smtClean="0">
                <a:solidFill>
                  <a:srgbClr val="000000"/>
                </a:solidFill>
              </a:rPr>
              <a:t>réussir » et savoir que l’on a « réussi » sont des conditions nécessaires à la dynamique des</a:t>
            </a:r>
            <a:endParaRPr lang="fr-FR" smtClean="0"/>
          </a:p>
          <a:p>
            <a:pPr eaLnBrk="1" hangingPunct="1">
              <a:spcBef>
                <a:spcPct val="0"/>
              </a:spcBef>
            </a:pPr>
            <a:r>
              <a:rPr lang="fr-FR" smtClean="0">
                <a:solidFill>
                  <a:srgbClr val="000000"/>
                </a:solidFill>
              </a:rPr>
              <a:t>apprentissages, elles ne sont pas pour autant une condition suffisante. En effet, « </a:t>
            </a:r>
            <a:r>
              <a:rPr lang="fr-FR" i="1" smtClean="0">
                <a:solidFill>
                  <a:srgbClr val="000000"/>
                </a:solidFill>
              </a:rPr>
              <a:t>réussir » ne signifie</a:t>
            </a:r>
            <a:endParaRPr lang="fr-FR" smtClean="0"/>
          </a:p>
          <a:p>
            <a:pPr eaLnBrk="1" hangingPunct="1">
              <a:spcBef>
                <a:spcPct val="0"/>
              </a:spcBef>
            </a:pPr>
            <a:r>
              <a:rPr lang="fr-FR" smtClean="0">
                <a:solidFill>
                  <a:srgbClr val="000000"/>
                </a:solidFill>
              </a:rPr>
              <a:t>pas automatiquement « </a:t>
            </a:r>
            <a:r>
              <a:rPr lang="fr-FR" i="1" smtClean="0">
                <a:solidFill>
                  <a:srgbClr val="000000"/>
                </a:solidFill>
              </a:rPr>
              <a:t>comprendre ». </a:t>
            </a:r>
            <a:endParaRPr lang="fr-FR" smtClean="0"/>
          </a:p>
          <a:p>
            <a:pPr eaLnBrk="1" hangingPunct="1">
              <a:spcBef>
                <a:spcPct val="0"/>
              </a:spcBef>
            </a:pPr>
            <a:r>
              <a:rPr lang="fr-FR" smtClean="0">
                <a:solidFill>
                  <a:srgbClr val="000000"/>
                </a:solidFill>
                <a:latin typeface="Berlin Sans FB Demi" pitchFamily="34" charset="0"/>
              </a:rPr>
              <a:t>Une démarche de création fait appel à des gestes fondateurs qui posent d’emblée la question des relations</a:t>
            </a:r>
            <a:endParaRPr lang="fr-FR" smtClean="0"/>
          </a:p>
          <a:p>
            <a:pPr eaLnBrk="1" hangingPunct="1">
              <a:spcBef>
                <a:spcPct val="0"/>
              </a:spcBef>
            </a:pPr>
            <a:r>
              <a:rPr lang="fr-FR" smtClean="0">
                <a:solidFill>
                  <a:srgbClr val="000000"/>
                </a:solidFill>
                <a:latin typeface="Berlin Sans FB Demi" pitchFamily="34" charset="0"/>
              </a:rPr>
              <a:t>entre l’enfant et le monde extérieur environnant. Ces gestes sont porteurs de dynamiques, de logiques</a:t>
            </a:r>
            <a:endParaRPr lang="fr-FR" smtClean="0"/>
          </a:p>
          <a:p>
            <a:pPr eaLnBrk="1" hangingPunct="1">
              <a:spcBef>
                <a:spcPct val="0"/>
              </a:spcBef>
            </a:pPr>
            <a:r>
              <a:rPr lang="fr-FR" smtClean="0">
                <a:solidFill>
                  <a:srgbClr val="000000"/>
                </a:solidFill>
                <a:latin typeface="Berlin Sans FB Demi" pitchFamily="34" charset="0"/>
              </a:rPr>
              <a:t>d’actions et de symboliques. Il s’agit des trois gestes : « accueillir », « aller vers » et « prendre appui sur ».</a:t>
            </a:r>
            <a:endParaRPr lang="fr-FR" smtClean="0"/>
          </a:p>
          <a:p>
            <a:pPr eaLnBrk="1" hangingPunct="1">
              <a:spcBef>
                <a:spcPct val="0"/>
              </a:spcBef>
            </a:pPr>
            <a:r>
              <a:rPr lang="fr-FR" smtClean="0">
                <a:solidFill>
                  <a:srgbClr val="000000"/>
                </a:solidFill>
                <a:latin typeface="Berlin Sans FB Demi" pitchFamily="34" charset="0"/>
              </a:rPr>
              <a:t>Permettre aux élèves d’entrer dans des démarches de création, c’est les accompagner dans chacun de</a:t>
            </a:r>
            <a:endParaRPr lang="fr-FR" smtClean="0"/>
          </a:p>
          <a:p>
            <a:pPr eaLnBrk="1" hangingPunct="1">
              <a:spcBef>
                <a:spcPct val="0"/>
              </a:spcBef>
            </a:pPr>
            <a:r>
              <a:rPr lang="fr-FR" smtClean="0">
                <a:solidFill>
                  <a:srgbClr val="000000"/>
                </a:solidFill>
                <a:latin typeface="Berlin Sans FB Demi" pitchFamily="34" charset="0"/>
              </a:rPr>
              <a:t>ces gestes fondateurs.</a:t>
            </a:r>
            <a:endParaRPr lang="fr-FR" smtClean="0"/>
          </a:p>
        </p:txBody>
      </p:sp>
      <p:sp>
        <p:nvSpPr>
          <p:cNvPr id="129027" name="TextShape 2"/>
          <p:cNvSpPr txBox="1">
            <a:spLocks noChangeArrowheads="1"/>
          </p:cNvSpPr>
          <p:nvPr/>
        </p:nvSpPr>
        <p:spPr bwMode="auto">
          <a:xfrm>
            <a:off x="3885275" y="8685609"/>
            <a:ext cx="2971092" cy="458391"/>
          </a:xfrm>
          <a:prstGeom prst="rect">
            <a:avLst/>
          </a:prstGeom>
          <a:noFill/>
          <a:ln w="9525">
            <a:noFill/>
            <a:miter lim="800000"/>
            <a:headEnd/>
            <a:tailEnd/>
          </a:ln>
        </p:spPr>
        <p:txBody>
          <a:bodyPr lIns="89465" tIns="44732" rIns="89465" bIns="44732" anchor="b"/>
          <a:lstStyle/>
          <a:p>
            <a:r>
              <a:rPr lang="fr-FR" sz="1200">
                <a:solidFill>
                  <a:srgbClr val="000000"/>
                </a:solidFill>
              </a:rPr>
              <a:t>‹#›</a:t>
            </a:r>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PlaceHolder 1"/>
          <p:cNvSpPr>
            <a:spLocks noGrp="1"/>
          </p:cNvSpPr>
          <p:nvPr>
            <p:ph type="body"/>
          </p:nvPr>
        </p:nvSpPr>
        <p:spPr bwMode="auto">
          <a:xfrm>
            <a:off x="685637" y="4400848"/>
            <a:ext cx="5486727" cy="3600152"/>
          </a:xfrm>
          <a:noFill/>
        </p:spPr>
        <p:txBody>
          <a:bodyPr vert="horz" wrap="square" numCol="1" anchor="t" anchorCtr="0" compatLnSpc="1">
            <a:prstTxWarp prst="textNoShape">
              <a:avLst/>
            </a:prstTxWarp>
          </a:bodyPr>
          <a:lstStyle/>
          <a:p>
            <a:pPr eaLnBrk="1" hangingPunct="1">
              <a:spcBef>
                <a:spcPct val="0"/>
              </a:spcBef>
            </a:pPr>
            <a:r>
              <a:rPr lang="fr-FR" smtClean="0">
                <a:solidFill>
                  <a:srgbClr val="000000"/>
                </a:solidFill>
              </a:rPr>
              <a:t>C’est ce qui permet de mettre peu à peu en relation les actions et les effets obtenus. La perception d’une continuité des situations, au travers de leur diversité ou au cours du temps (</a:t>
            </a:r>
            <a:r>
              <a:rPr lang="fr-FR" i="1" smtClean="0">
                <a:solidFill>
                  <a:srgbClr val="000000"/>
                </a:solidFill>
              </a:rPr>
              <a:t>les séances consacrées à un même apprentissage sont toujours disjointes, du point de vue de l’enfant) ne va pas de soi. La conservation</a:t>
            </a:r>
            <a:endParaRPr lang="fr-FR" smtClean="0"/>
          </a:p>
          <a:p>
            <a:pPr eaLnBrk="1" hangingPunct="1">
              <a:spcBef>
                <a:spcPct val="0"/>
              </a:spcBef>
            </a:pPr>
            <a:r>
              <a:rPr lang="fr-FR" smtClean="0">
                <a:solidFill>
                  <a:srgbClr val="000000"/>
                </a:solidFill>
              </a:rPr>
              <a:t>de la mémoire de ce qui était recherché, la relation entre l’intention, les procédures engagées et les effets obtenus ne sont pas non plus des évidences. Ceci repose sur un étayage de l’adulte d’autant plus fort que les enfants sont jeunes. C’est lui qui, au départ, fait percevoir et comprendre les liens entre le présent, le passé et les futurs possibles, en produisant ou en aidant à produire des traces, en rappelant</a:t>
            </a:r>
            <a:endParaRPr lang="fr-FR" smtClean="0"/>
          </a:p>
          <a:p>
            <a:pPr eaLnBrk="1" hangingPunct="1">
              <a:spcBef>
                <a:spcPct val="0"/>
              </a:spcBef>
            </a:pPr>
            <a:r>
              <a:rPr lang="fr-FR" smtClean="0">
                <a:solidFill>
                  <a:srgbClr val="000000"/>
                </a:solidFill>
              </a:rPr>
              <a:t>ce qui s’est passé et le pourquoi de ce qui va se passer. C’est aussi lui qui, progressivement, doit aider les enfants à se projeter eux-mêmes dans quelque chose qu’ils pourraient contribuer à penser et construire.</a:t>
            </a:r>
            <a:endParaRPr lang="fr-FR" smtClean="0"/>
          </a:p>
          <a:p>
            <a:pPr eaLnBrk="1" hangingPunct="1">
              <a:spcBef>
                <a:spcPct val="0"/>
              </a:spcBef>
            </a:pPr>
            <a:r>
              <a:rPr lang="fr-FR" b="1" smtClean="0">
                <a:solidFill>
                  <a:srgbClr val="000000"/>
                </a:solidFill>
              </a:rPr>
              <a:t>Cette possibilité d’anticiper est un témoignage important du développement de leur appropriation de la situation et de leurs possibilités de compréhension. « </a:t>
            </a:r>
            <a:r>
              <a:rPr lang="fr-FR" b="1" i="1" smtClean="0">
                <a:solidFill>
                  <a:srgbClr val="000000"/>
                </a:solidFill>
              </a:rPr>
              <a:t>S’approprier » quelque chose c’est d’une </a:t>
            </a:r>
            <a:r>
              <a:rPr lang="fr-FR" smtClean="0">
                <a:solidFill>
                  <a:srgbClr val="000000"/>
                </a:solidFill>
              </a:rPr>
              <a:t>certaine façon le rendre « </a:t>
            </a:r>
            <a:r>
              <a:rPr lang="fr-FR" i="1" smtClean="0">
                <a:solidFill>
                  <a:srgbClr val="000000"/>
                </a:solidFill>
              </a:rPr>
              <a:t>propre à soi-même », « se le faire propre ». « Se projeter », c’est littéralement </a:t>
            </a:r>
            <a:r>
              <a:rPr lang="fr-FR" smtClean="0">
                <a:solidFill>
                  <a:srgbClr val="000000"/>
                </a:solidFill>
              </a:rPr>
              <a:t>« </a:t>
            </a:r>
            <a:r>
              <a:rPr lang="fr-FR" i="1" smtClean="0">
                <a:solidFill>
                  <a:srgbClr val="000000"/>
                </a:solidFill>
              </a:rPr>
              <a:t>se jeter soi-même en avant ». Les deux dimensions font partie des enjeux de l’école maternelle.</a:t>
            </a:r>
            <a:endParaRPr lang="fr-FR" smtClean="0"/>
          </a:p>
          <a:p>
            <a:pPr eaLnBrk="1" hangingPunct="1">
              <a:spcBef>
                <a:spcPct val="0"/>
              </a:spcBef>
            </a:pPr>
            <a:r>
              <a:rPr lang="fr-FR" smtClean="0">
                <a:solidFill>
                  <a:srgbClr val="000000"/>
                </a:solidFill>
              </a:rPr>
              <a:t>« </a:t>
            </a:r>
            <a:r>
              <a:rPr lang="fr-FR" i="1" smtClean="0">
                <a:solidFill>
                  <a:srgbClr val="000000"/>
                </a:solidFill>
              </a:rPr>
              <a:t>Penser », c’est se découvrir et se vivre comme « sujet pensant » grâce à la possibilité de « penser</a:t>
            </a:r>
            <a:endParaRPr lang="fr-FR" smtClean="0"/>
          </a:p>
          <a:p>
            <a:pPr eaLnBrk="1" hangingPunct="1">
              <a:spcBef>
                <a:spcPct val="0"/>
              </a:spcBef>
            </a:pPr>
            <a:r>
              <a:rPr lang="fr-FR" i="1" smtClean="0">
                <a:solidFill>
                  <a:srgbClr val="000000"/>
                </a:solidFill>
              </a:rPr>
              <a:t>ensemble ». Quand une solution émerge des expériences d’un seul ou d’un petit nombre, elle doit être</a:t>
            </a:r>
            <a:endParaRPr lang="fr-FR" smtClean="0"/>
          </a:p>
          <a:p>
            <a:pPr eaLnBrk="1" hangingPunct="1">
              <a:spcBef>
                <a:spcPct val="0"/>
              </a:spcBef>
            </a:pPr>
            <a:r>
              <a:rPr lang="fr-FR" smtClean="0">
                <a:solidFill>
                  <a:srgbClr val="000000"/>
                </a:solidFill>
              </a:rPr>
              <a:t>socialisée, partagée, mise à l’épreuve du groupe par des procédures qui permettent petit à petit à chacun</a:t>
            </a:r>
            <a:endParaRPr lang="fr-FR" smtClean="0"/>
          </a:p>
          <a:p>
            <a:pPr eaLnBrk="1" hangingPunct="1">
              <a:spcBef>
                <a:spcPct val="0"/>
              </a:spcBef>
            </a:pPr>
            <a:r>
              <a:rPr lang="fr-FR" smtClean="0">
                <a:solidFill>
                  <a:srgbClr val="000000"/>
                </a:solidFill>
              </a:rPr>
              <a:t>de se l’approprier.</a:t>
            </a:r>
            <a:endParaRPr lang="fr-FR" smtClean="0"/>
          </a:p>
          <a:p>
            <a:pPr eaLnBrk="1" hangingPunct="1">
              <a:spcBef>
                <a:spcPct val="0"/>
              </a:spcBef>
            </a:pPr>
            <a:r>
              <a:rPr lang="fr-FR" smtClean="0">
                <a:solidFill>
                  <a:srgbClr val="000000"/>
                </a:solidFill>
              </a:rPr>
              <a:t>Cette capacité de l’enfant à faire des choix repose beaucoup sur celle de l’enseignant à</a:t>
            </a:r>
            <a:endParaRPr lang="fr-FR" smtClean="0"/>
          </a:p>
          <a:p>
            <a:pPr eaLnBrk="1" hangingPunct="1">
              <a:spcBef>
                <a:spcPct val="0"/>
              </a:spcBef>
            </a:pPr>
            <a:r>
              <a:rPr lang="fr-FR" smtClean="0">
                <a:solidFill>
                  <a:srgbClr val="000000"/>
                </a:solidFill>
              </a:rPr>
              <a:t>proposer, instaurer, formaliser des alternatives possibles à partir de ce qui a été vécu. Exercer un choix</a:t>
            </a:r>
            <a:endParaRPr lang="fr-FR" smtClean="0"/>
          </a:p>
          <a:p>
            <a:pPr eaLnBrk="1" hangingPunct="1">
              <a:spcBef>
                <a:spcPct val="0"/>
              </a:spcBef>
            </a:pPr>
            <a:r>
              <a:rPr lang="fr-FR" smtClean="0">
                <a:solidFill>
                  <a:srgbClr val="000000"/>
                </a:solidFill>
              </a:rPr>
              <a:t>ne recouvre pas les mêmes réalités pour tous. </a:t>
            </a:r>
            <a:endParaRPr lang="fr-FR" smtClean="0"/>
          </a:p>
          <a:p>
            <a:pPr eaLnBrk="1" hangingPunct="1">
              <a:spcBef>
                <a:spcPct val="0"/>
              </a:spcBef>
            </a:pPr>
            <a:r>
              <a:rPr lang="fr-FR" smtClean="0">
                <a:solidFill>
                  <a:srgbClr val="000000"/>
                </a:solidFill>
              </a:rPr>
              <a:t>L’enfant va progressivement affirmer une identité singulière, un « je » qui aime, s’intéresse, cherche,</a:t>
            </a:r>
            <a:endParaRPr lang="fr-FR" smtClean="0"/>
          </a:p>
          <a:p>
            <a:pPr eaLnBrk="1" hangingPunct="1">
              <a:spcBef>
                <a:spcPct val="0"/>
              </a:spcBef>
            </a:pPr>
            <a:r>
              <a:rPr lang="fr-FR" smtClean="0">
                <a:solidFill>
                  <a:srgbClr val="000000"/>
                </a:solidFill>
              </a:rPr>
              <a:t>choisit, propose, présente. Ce « je » doit se construire au sein d’une communauté d’élèves engagés</a:t>
            </a:r>
            <a:endParaRPr lang="fr-FR" smtClean="0"/>
          </a:p>
          <a:p>
            <a:pPr eaLnBrk="1" hangingPunct="1">
              <a:spcBef>
                <a:spcPct val="0"/>
              </a:spcBef>
            </a:pPr>
            <a:r>
              <a:rPr lang="fr-FR" smtClean="0">
                <a:solidFill>
                  <a:srgbClr val="000000"/>
                </a:solidFill>
              </a:rPr>
              <a:t>dans un projet collectif qui va progressivement développer la conscience d’un « nous ». </a:t>
            </a:r>
            <a:r>
              <a:rPr lang="fr-FR" b="1" smtClean="0">
                <a:solidFill>
                  <a:srgbClr val="000000"/>
                </a:solidFill>
              </a:rPr>
              <a:t>Les démarches</a:t>
            </a:r>
            <a:endParaRPr lang="fr-FR" smtClean="0"/>
          </a:p>
          <a:p>
            <a:pPr eaLnBrk="1" hangingPunct="1">
              <a:spcBef>
                <a:spcPct val="0"/>
              </a:spcBef>
            </a:pPr>
            <a:r>
              <a:rPr lang="fr-FR" b="1" smtClean="0">
                <a:solidFill>
                  <a:srgbClr val="000000"/>
                </a:solidFill>
              </a:rPr>
              <a:t>de création sont un champ privilégié pour faire advenir cette singularité affirmée du « je » ainsi</a:t>
            </a:r>
            <a:endParaRPr lang="fr-FR" smtClean="0"/>
          </a:p>
          <a:p>
            <a:pPr eaLnBrk="1" hangingPunct="1">
              <a:spcBef>
                <a:spcPct val="0"/>
              </a:spcBef>
            </a:pPr>
            <a:r>
              <a:rPr lang="fr-FR" b="1" smtClean="0">
                <a:solidFill>
                  <a:srgbClr val="000000"/>
                </a:solidFill>
              </a:rPr>
              <a:t>que la conscience de participer à un « nous ».</a:t>
            </a:r>
            <a:endParaRPr lang="fr-FR" smtClean="0"/>
          </a:p>
        </p:txBody>
      </p:sp>
      <p:sp>
        <p:nvSpPr>
          <p:cNvPr id="130051" name="TextShape 2"/>
          <p:cNvSpPr txBox="1">
            <a:spLocks noChangeArrowheads="1"/>
          </p:cNvSpPr>
          <p:nvPr/>
        </p:nvSpPr>
        <p:spPr bwMode="auto">
          <a:xfrm>
            <a:off x="3885275" y="8685609"/>
            <a:ext cx="2971092" cy="458391"/>
          </a:xfrm>
          <a:prstGeom prst="rect">
            <a:avLst/>
          </a:prstGeom>
          <a:noFill/>
          <a:ln w="9525">
            <a:noFill/>
            <a:miter lim="800000"/>
            <a:headEnd/>
            <a:tailEnd/>
          </a:ln>
        </p:spPr>
        <p:txBody>
          <a:bodyPr lIns="89465" tIns="44732" rIns="89465" bIns="44732" anchor="b"/>
          <a:lstStyle/>
          <a:p>
            <a:r>
              <a:rPr lang="fr-FR" sz="1200">
                <a:solidFill>
                  <a:srgbClr val="000000"/>
                </a:solidFill>
              </a:rPr>
              <a:t>‹#›</a:t>
            </a:r>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PlaceHolder 1"/>
          <p:cNvSpPr>
            <a:spLocks noGrp="1"/>
          </p:cNvSpPr>
          <p:nvPr>
            <p:ph type="body"/>
          </p:nvPr>
        </p:nvSpPr>
        <p:spPr bwMode="auto">
          <a:xfrm>
            <a:off x="685637" y="4400848"/>
            <a:ext cx="5486727" cy="3600152"/>
          </a:xfrm>
          <a:noFill/>
        </p:spPr>
        <p:txBody>
          <a:bodyPr vert="horz" wrap="square" numCol="1" anchor="t" anchorCtr="0" compatLnSpc="1">
            <a:prstTxWarp prst="textNoShape">
              <a:avLst/>
            </a:prstTxWarp>
          </a:bodyPr>
          <a:lstStyle/>
          <a:p>
            <a:pPr eaLnBrk="1" hangingPunct="1">
              <a:spcBef>
                <a:spcPct val="0"/>
              </a:spcBef>
            </a:pPr>
            <a:endParaRPr lang="fr-FR" dirty="0" smtClean="0"/>
          </a:p>
        </p:txBody>
      </p:sp>
      <p:sp>
        <p:nvSpPr>
          <p:cNvPr id="131075" name="TextShape 2"/>
          <p:cNvSpPr txBox="1">
            <a:spLocks noChangeArrowheads="1"/>
          </p:cNvSpPr>
          <p:nvPr/>
        </p:nvSpPr>
        <p:spPr bwMode="auto">
          <a:xfrm>
            <a:off x="3885275" y="8685609"/>
            <a:ext cx="2971092" cy="458391"/>
          </a:xfrm>
          <a:prstGeom prst="rect">
            <a:avLst/>
          </a:prstGeom>
          <a:noFill/>
          <a:ln w="9525">
            <a:noFill/>
            <a:miter lim="800000"/>
            <a:headEnd/>
            <a:tailEnd/>
          </a:ln>
        </p:spPr>
        <p:txBody>
          <a:bodyPr lIns="89465" tIns="44732" rIns="89465" bIns="44732" anchor="b"/>
          <a:lstStyle/>
          <a:p>
            <a:r>
              <a:rPr lang="fr-FR" sz="1200">
                <a:solidFill>
                  <a:srgbClr val="000000"/>
                </a:solidFill>
              </a:rPr>
              <a:t>‹#›</a:t>
            </a:r>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ce réservé de l'image des diapositives 1"/>
          <p:cNvSpPr>
            <a:spLocks noGrp="1" noRot="1" noChangeAspect="1"/>
          </p:cNvSpPr>
          <p:nvPr>
            <p:ph type="sldImg"/>
          </p:nvPr>
        </p:nvSpPr>
        <p:spPr bwMode="auto">
          <a:xfrm>
            <a:off x="381000" y="685800"/>
            <a:ext cx="6096000" cy="3429000"/>
          </a:xfrm>
          <a:prstGeom prst="rect">
            <a:avLst/>
          </a:prstGeom>
          <a:noFill/>
          <a:ln w="12700">
            <a:solidFill>
              <a:srgbClr val="000000"/>
            </a:solidFill>
            <a:miter lim="800000"/>
            <a:headEnd/>
            <a:tailEnd/>
          </a:ln>
        </p:spPr>
      </p:sp>
      <p:sp>
        <p:nvSpPr>
          <p:cNvPr id="132099" name="Espace réservé des commentaires 2"/>
          <p:cNvSpPr>
            <a:spLocks noGrp="1"/>
          </p:cNvSpPr>
          <p:nvPr>
            <p:ph type="body" idx="1"/>
          </p:nvPr>
        </p:nvSpPr>
        <p:spPr bwMode="auto">
          <a:noFill/>
        </p:spPr>
        <p:txBody>
          <a:bodyPr vert="horz"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p:nvPr>
        </p:nvSpPr>
        <p:spPr/>
        <p:txBody>
          <a:bodyPr/>
          <a:lstStyle/>
          <a:p>
            <a:pPr>
              <a:defRPr/>
            </a:pPr>
            <a:fld id="{C374F585-55E9-4559-98BE-756A1E09A117}" type="slidenum">
              <a:rPr lang="fr-FR" smtClean="0"/>
              <a:pPr>
                <a:defRPr/>
              </a:pPr>
              <a:t>15</a:t>
            </a:fld>
            <a:endParaRPr lang="fr-FR" dirty="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PlaceHolder 1"/>
          <p:cNvSpPr>
            <a:spLocks noGrp="1"/>
          </p:cNvSpPr>
          <p:nvPr>
            <p:ph type="body"/>
          </p:nvPr>
        </p:nvSpPr>
        <p:spPr bwMode="auto">
          <a:xfrm>
            <a:off x="685637" y="4400848"/>
            <a:ext cx="5486727" cy="3600152"/>
          </a:xfrm>
          <a:noFill/>
        </p:spPr>
        <p:txBody>
          <a:bodyPr vert="horz" wrap="square" numCol="1" anchor="t" anchorCtr="0" compatLnSpc="1">
            <a:prstTxWarp prst="textNoShape">
              <a:avLst/>
            </a:prstTxWarp>
          </a:bodyPr>
          <a:lstStyle/>
          <a:p>
            <a:pPr eaLnBrk="1" hangingPunct="1">
              <a:spcBef>
                <a:spcPct val="0"/>
              </a:spcBef>
            </a:pPr>
            <a:r>
              <a:rPr lang="fr-FR" smtClean="0">
                <a:solidFill>
                  <a:srgbClr val="000000"/>
                </a:solidFill>
              </a:rPr>
              <a:t>reformuler sa consigne, pour nommer le matériel, décrire les actions successives réalisées</a:t>
            </a:r>
            <a:endParaRPr lang="fr-FR" smtClean="0"/>
          </a:p>
          <a:p>
            <a:pPr eaLnBrk="1" hangingPunct="1">
              <a:spcBef>
                <a:spcPct val="0"/>
              </a:spcBef>
            </a:pPr>
            <a:r>
              <a:rPr lang="fr-FR" smtClean="0">
                <a:solidFill>
                  <a:srgbClr val="000000"/>
                </a:solidFill>
              </a:rPr>
              <a:t>Les rituels d’entrée dans l’activité, </a:t>
            </a:r>
            <a:r>
              <a:rPr lang="fr-FR" b="1" smtClean="0">
                <a:solidFill>
                  <a:srgbClr val="000000"/>
                </a:solidFill>
              </a:rPr>
              <a:t>en danse, </a:t>
            </a:r>
            <a:r>
              <a:rPr lang="fr-FR" smtClean="0">
                <a:solidFill>
                  <a:srgbClr val="000000"/>
                </a:solidFill>
              </a:rPr>
              <a:t>peuvent aussi être l’occasion de se remémorer le</a:t>
            </a:r>
            <a:endParaRPr lang="fr-FR" smtClean="0"/>
          </a:p>
          <a:p>
            <a:pPr eaLnBrk="1" hangingPunct="1">
              <a:spcBef>
                <a:spcPct val="0"/>
              </a:spcBef>
            </a:pPr>
            <a:r>
              <a:rPr lang="fr-FR" smtClean="0">
                <a:solidFill>
                  <a:srgbClr val="000000"/>
                </a:solidFill>
              </a:rPr>
              <a:t>vocabulaire lié au corps et d’en approfondir la connaissance </a:t>
            </a:r>
            <a:r>
              <a:rPr lang="fr-FR" i="1" smtClean="0">
                <a:solidFill>
                  <a:srgbClr val="000000"/>
                </a:solidFill>
              </a:rPr>
              <a:t>(« Vous allez vous masser le pied avec la</a:t>
            </a:r>
            <a:endParaRPr lang="fr-FR" smtClean="0"/>
          </a:p>
          <a:p>
            <a:pPr eaLnBrk="1" hangingPunct="1">
              <a:spcBef>
                <a:spcPct val="0"/>
              </a:spcBef>
            </a:pPr>
            <a:r>
              <a:rPr lang="fr-FR" i="1" smtClean="0">
                <a:solidFill>
                  <a:srgbClr val="000000"/>
                </a:solidFill>
              </a:rPr>
              <a:t>paume de la main, puis le secouez doucement en attrapant votre cheville… »). En joignant le geste à</a:t>
            </a:r>
            <a:endParaRPr lang="fr-FR" smtClean="0"/>
          </a:p>
          <a:p>
            <a:pPr eaLnBrk="1" hangingPunct="1">
              <a:spcBef>
                <a:spcPct val="0"/>
              </a:spcBef>
            </a:pPr>
            <a:r>
              <a:rPr lang="fr-FR" smtClean="0">
                <a:solidFill>
                  <a:srgbClr val="000000"/>
                </a:solidFill>
              </a:rPr>
              <a:t>la parole, l’enseignant permet aux enfants de l’imiter et de s’imprégner </a:t>
            </a:r>
            <a:r>
              <a:rPr lang="fr-FR" i="1" smtClean="0">
                <a:solidFill>
                  <a:srgbClr val="000000"/>
                </a:solidFill>
              </a:rPr>
              <a:t>in situ du vocabulaire. Il pourra,</a:t>
            </a:r>
            <a:endParaRPr lang="fr-FR" smtClean="0"/>
          </a:p>
          <a:p>
            <a:pPr eaLnBrk="1" hangingPunct="1">
              <a:spcBef>
                <a:spcPct val="0"/>
              </a:spcBef>
            </a:pPr>
            <a:r>
              <a:rPr lang="fr-FR" smtClean="0">
                <a:solidFill>
                  <a:srgbClr val="000000"/>
                </a:solidFill>
              </a:rPr>
              <a:t>progressivement, confier cette tâche aux élèves volontaires.</a:t>
            </a:r>
            <a:endParaRPr lang="fr-FR" smtClean="0"/>
          </a:p>
          <a:p>
            <a:pPr eaLnBrk="1" hangingPunct="1">
              <a:spcBef>
                <a:spcPct val="0"/>
              </a:spcBef>
            </a:pPr>
            <a:r>
              <a:rPr lang="fr-FR" smtClean="0">
                <a:solidFill>
                  <a:srgbClr val="000000"/>
                </a:solidFill>
              </a:rPr>
              <a:t>L’enseignant peut également solliciter les enfants pour un rappel de règle au début de la séance (« Je</a:t>
            </a:r>
            <a:endParaRPr lang="fr-FR" smtClean="0"/>
          </a:p>
          <a:p>
            <a:pPr eaLnBrk="1" hangingPunct="1">
              <a:spcBef>
                <a:spcPct val="0"/>
              </a:spcBef>
            </a:pPr>
            <a:r>
              <a:rPr lang="fr-FR" smtClean="0">
                <a:solidFill>
                  <a:srgbClr val="000000"/>
                </a:solidFill>
              </a:rPr>
              <a:t>dois me doucher avant d’entrer dans la piscine »), pour le commentaire d’une action </a:t>
            </a:r>
            <a:r>
              <a:rPr lang="fr-FR" i="1" smtClean="0">
                <a:solidFill>
                  <a:srgbClr val="000000"/>
                </a:solidFill>
              </a:rPr>
              <a:t>(« J’ai passé le ballon</a:t>
            </a:r>
            <a:endParaRPr lang="fr-FR" smtClean="0"/>
          </a:p>
          <a:p>
            <a:pPr eaLnBrk="1" hangingPunct="1">
              <a:spcBef>
                <a:spcPct val="0"/>
              </a:spcBef>
            </a:pPr>
            <a:r>
              <a:rPr lang="fr-FR" i="1" smtClean="0">
                <a:solidFill>
                  <a:srgbClr val="000000"/>
                </a:solidFill>
              </a:rPr>
              <a:t>à mon camarade parce qu’il était plus près de la caisse… »).</a:t>
            </a:r>
            <a:endParaRPr lang="fr-FR" smtClean="0"/>
          </a:p>
          <a:p>
            <a:pPr eaLnBrk="1" hangingPunct="1">
              <a:spcBef>
                <a:spcPct val="0"/>
              </a:spcBef>
            </a:pPr>
            <a:r>
              <a:rPr lang="fr-FR" smtClean="0">
                <a:solidFill>
                  <a:srgbClr val="000000"/>
                </a:solidFill>
              </a:rPr>
              <a:t>Favoriser un langage décontextualisé peut prendre plusieurs formes. De retour en classe, lors de séances</a:t>
            </a:r>
            <a:endParaRPr lang="fr-FR" smtClean="0"/>
          </a:p>
          <a:p>
            <a:pPr eaLnBrk="1" hangingPunct="1">
              <a:spcBef>
                <a:spcPct val="0"/>
              </a:spcBef>
            </a:pPr>
            <a:r>
              <a:rPr lang="fr-FR" smtClean="0">
                <a:solidFill>
                  <a:srgbClr val="000000"/>
                </a:solidFill>
              </a:rPr>
              <a:t>proches de celles d’EPS, des photos ou des vidéos des élèves en action sont l’occasion de commentaires</a:t>
            </a:r>
            <a:endParaRPr lang="fr-FR" smtClean="0"/>
          </a:p>
          <a:p>
            <a:pPr eaLnBrk="1" hangingPunct="1">
              <a:spcBef>
                <a:spcPct val="0"/>
              </a:spcBef>
            </a:pPr>
            <a:r>
              <a:rPr lang="fr-FR" smtClean="0">
                <a:solidFill>
                  <a:srgbClr val="000000"/>
                </a:solidFill>
              </a:rPr>
              <a:t>et d’échanges. Chez les plus jeunes, l’enfant est invité à décrire ce qu’il voit pour, par exemple, légender</a:t>
            </a:r>
            <a:endParaRPr lang="fr-FR" smtClean="0"/>
          </a:p>
          <a:p>
            <a:pPr eaLnBrk="1" hangingPunct="1">
              <a:spcBef>
                <a:spcPct val="0"/>
              </a:spcBef>
            </a:pPr>
            <a:r>
              <a:rPr lang="fr-FR" smtClean="0">
                <a:solidFill>
                  <a:srgbClr val="000000"/>
                </a:solidFill>
              </a:rPr>
              <a:t>la photo qui sera ensuite collée dans le cahier de vie ou de progrès, dans le carnet de danse.</a:t>
            </a:r>
            <a:endParaRPr lang="fr-FR" smtClean="0"/>
          </a:p>
          <a:p>
            <a:pPr eaLnBrk="1" hangingPunct="1">
              <a:spcBef>
                <a:spcPct val="0"/>
              </a:spcBef>
            </a:pPr>
            <a:r>
              <a:rPr lang="fr-FR" smtClean="0">
                <a:solidFill>
                  <a:srgbClr val="000000"/>
                </a:solidFill>
              </a:rPr>
              <a:t>A l’aide de matériel miniature, la construction d’un projet de parcours en maquette pourra être menée par</a:t>
            </a:r>
            <a:endParaRPr lang="fr-FR" smtClean="0"/>
          </a:p>
          <a:p>
            <a:pPr eaLnBrk="1" hangingPunct="1">
              <a:spcBef>
                <a:spcPct val="0"/>
              </a:spcBef>
            </a:pPr>
            <a:r>
              <a:rPr lang="fr-FR" smtClean="0">
                <a:solidFill>
                  <a:srgbClr val="000000"/>
                </a:solidFill>
              </a:rPr>
              <a:t>un groupe d’élèves. L’enseignant pourra alors leur demander d’anticiper sur ce qui sera possible de faire,</a:t>
            </a:r>
            <a:endParaRPr lang="fr-FR" smtClean="0"/>
          </a:p>
          <a:p>
            <a:pPr eaLnBrk="1" hangingPunct="1">
              <a:spcBef>
                <a:spcPct val="0"/>
              </a:spcBef>
            </a:pPr>
            <a:r>
              <a:rPr lang="fr-FR" smtClean="0">
                <a:solidFill>
                  <a:srgbClr val="000000"/>
                </a:solidFill>
              </a:rPr>
              <a:t>d’envisager ce qui risque d’être le plus efficace, etc. Il pourra également être proposé de réaliser des</a:t>
            </a:r>
            <a:endParaRPr lang="fr-FR" smtClean="0"/>
          </a:p>
          <a:p>
            <a:pPr eaLnBrk="1" hangingPunct="1">
              <a:spcBef>
                <a:spcPct val="0"/>
              </a:spcBef>
            </a:pPr>
            <a:r>
              <a:rPr lang="fr-FR" smtClean="0">
                <a:solidFill>
                  <a:srgbClr val="000000"/>
                </a:solidFill>
              </a:rPr>
              <a:t>personnages en pâte à modeler pour représenter des situations rencontrées en danse ou pour proposer</a:t>
            </a:r>
            <a:endParaRPr lang="fr-FR" smtClean="0"/>
          </a:p>
          <a:p>
            <a:pPr eaLnBrk="1" hangingPunct="1">
              <a:spcBef>
                <a:spcPct val="0"/>
              </a:spcBef>
            </a:pPr>
            <a:r>
              <a:rPr lang="fr-FR" smtClean="0">
                <a:solidFill>
                  <a:srgbClr val="000000"/>
                </a:solidFill>
              </a:rPr>
              <a:t>des situations qu’il serait souhaitable d’explorer.</a:t>
            </a:r>
            <a:endParaRPr lang="fr-FR" smtClean="0"/>
          </a:p>
          <a:p>
            <a:pPr eaLnBrk="1" hangingPunct="1">
              <a:spcBef>
                <a:spcPct val="0"/>
              </a:spcBef>
            </a:pPr>
            <a:r>
              <a:rPr lang="fr-FR" smtClean="0">
                <a:solidFill>
                  <a:srgbClr val="000000"/>
                </a:solidFill>
              </a:rPr>
              <a:t>Il pourra également être proposé de réaliser des</a:t>
            </a:r>
            <a:endParaRPr lang="fr-FR" smtClean="0"/>
          </a:p>
          <a:p>
            <a:pPr eaLnBrk="1" hangingPunct="1">
              <a:spcBef>
                <a:spcPct val="0"/>
              </a:spcBef>
            </a:pPr>
            <a:r>
              <a:rPr lang="fr-FR" smtClean="0">
                <a:solidFill>
                  <a:srgbClr val="000000"/>
                </a:solidFill>
              </a:rPr>
              <a:t>personnages en pâte à modeler pour représenter des situations rencontrées </a:t>
            </a:r>
            <a:r>
              <a:rPr lang="fr-FR" b="1" smtClean="0">
                <a:solidFill>
                  <a:srgbClr val="000000"/>
                </a:solidFill>
              </a:rPr>
              <a:t>en danse </a:t>
            </a:r>
            <a:r>
              <a:rPr lang="fr-FR" smtClean="0">
                <a:solidFill>
                  <a:srgbClr val="000000"/>
                </a:solidFill>
              </a:rPr>
              <a:t>ou pour proposer</a:t>
            </a:r>
            <a:endParaRPr lang="fr-FR" smtClean="0"/>
          </a:p>
          <a:p>
            <a:pPr eaLnBrk="1" hangingPunct="1">
              <a:spcBef>
                <a:spcPct val="0"/>
              </a:spcBef>
            </a:pPr>
            <a:r>
              <a:rPr lang="fr-FR" smtClean="0">
                <a:solidFill>
                  <a:srgbClr val="000000"/>
                </a:solidFill>
              </a:rPr>
              <a:t>des situations qu’il serait souhaitable d’explorer.</a:t>
            </a:r>
            <a:endParaRPr lang="fr-FR" smtClean="0"/>
          </a:p>
          <a:p>
            <a:pPr eaLnBrk="1" hangingPunct="1">
              <a:spcBef>
                <a:spcPct val="0"/>
              </a:spcBef>
            </a:pPr>
            <a:r>
              <a:rPr lang="fr-FR" smtClean="0">
                <a:solidFill>
                  <a:srgbClr val="000000"/>
                </a:solidFill>
              </a:rPr>
              <a:t>Des albums peuvent être à l’initiative d’actions motrices (à l’instar du personnage : marcher sur des</a:t>
            </a:r>
            <a:endParaRPr lang="fr-FR" smtClean="0"/>
          </a:p>
          <a:p>
            <a:pPr eaLnBrk="1" hangingPunct="1">
              <a:spcBef>
                <a:spcPct val="0"/>
              </a:spcBef>
            </a:pPr>
            <a:r>
              <a:rPr lang="fr-FR" smtClean="0">
                <a:solidFill>
                  <a:srgbClr val="000000"/>
                </a:solidFill>
              </a:rPr>
              <a:t>lignes, ramper, rouler...) Le relevé des actions peut faire l’objet de listes illustrées qui viendront nourrir</a:t>
            </a:r>
            <a:endParaRPr lang="fr-FR" smtClean="0"/>
          </a:p>
          <a:p>
            <a:pPr eaLnBrk="1" hangingPunct="1">
              <a:spcBef>
                <a:spcPct val="0"/>
              </a:spcBef>
            </a:pPr>
            <a:r>
              <a:rPr lang="fr-FR" smtClean="0">
                <a:solidFill>
                  <a:srgbClr val="000000"/>
                </a:solidFill>
              </a:rPr>
              <a:t>les séances d’activités motrices. Des « lectures », des « </a:t>
            </a:r>
            <a:r>
              <a:rPr lang="fr-FR" b="1" smtClean="0">
                <a:solidFill>
                  <a:srgbClr val="000000"/>
                </a:solidFill>
              </a:rPr>
              <a:t>interprétations » chorégraphiques d’albums</a:t>
            </a:r>
            <a:endParaRPr lang="fr-FR" smtClean="0"/>
          </a:p>
          <a:p>
            <a:pPr eaLnBrk="1" hangingPunct="1">
              <a:spcBef>
                <a:spcPct val="0"/>
              </a:spcBef>
            </a:pPr>
            <a:r>
              <a:rPr lang="fr-FR" smtClean="0">
                <a:solidFill>
                  <a:srgbClr val="000000"/>
                </a:solidFill>
              </a:rPr>
              <a:t>de littérature de jeunesse, qui consistent à mettre en danse une histoire pour éprouver corporellement</a:t>
            </a:r>
            <a:endParaRPr lang="fr-FR" smtClean="0"/>
          </a:p>
          <a:p>
            <a:pPr eaLnBrk="1" hangingPunct="1">
              <a:spcBef>
                <a:spcPct val="0"/>
              </a:spcBef>
            </a:pPr>
            <a:r>
              <a:rPr lang="fr-FR" smtClean="0">
                <a:solidFill>
                  <a:srgbClr val="000000"/>
                </a:solidFill>
              </a:rPr>
              <a:t>les particularités d’un personnage, les événements importants, mais aussi les éléments clés sur le plan</a:t>
            </a:r>
            <a:endParaRPr lang="fr-FR" smtClean="0"/>
          </a:p>
          <a:p>
            <a:pPr eaLnBrk="1" hangingPunct="1">
              <a:spcBef>
                <a:spcPct val="0"/>
              </a:spcBef>
            </a:pPr>
            <a:r>
              <a:rPr lang="fr-FR" smtClean="0">
                <a:solidFill>
                  <a:srgbClr val="000000"/>
                </a:solidFill>
              </a:rPr>
              <a:t>symbolique, favoriseront la compréhension du texte, et celle, notamment, de notions abstraites.</a:t>
            </a:r>
            <a:endParaRPr lang="fr-FR" smtClean="0"/>
          </a:p>
          <a:p>
            <a:pPr eaLnBrk="1" hangingPunct="1">
              <a:spcBef>
                <a:spcPct val="0"/>
              </a:spcBef>
            </a:pPr>
            <a:r>
              <a:rPr lang="fr-FR" b="1" smtClean="0">
                <a:solidFill>
                  <a:srgbClr val="000000"/>
                </a:solidFill>
              </a:rPr>
              <a:t>rôle d’observateurs </a:t>
            </a:r>
            <a:r>
              <a:rPr lang="fr-FR" smtClean="0">
                <a:solidFill>
                  <a:srgbClr val="000000"/>
                </a:solidFill>
              </a:rPr>
              <a:t>lors d’une séance, fassent des remarques</a:t>
            </a:r>
            <a:endParaRPr lang="fr-FR" smtClean="0"/>
          </a:p>
          <a:p>
            <a:pPr eaLnBrk="1" hangingPunct="1">
              <a:spcBef>
                <a:spcPct val="0"/>
              </a:spcBef>
            </a:pPr>
            <a:r>
              <a:rPr lang="fr-FR" smtClean="0">
                <a:solidFill>
                  <a:srgbClr val="000000"/>
                </a:solidFill>
              </a:rPr>
              <a:t>pour décrire, expliquer, justifier</a:t>
            </a:r>
            <a:endParaRPr lang="fr-FR" smtClean="0"/>
          </a:p>
        </p:txBody>
      </p:sp>
      <p:sp>
        <p:nvSpPr>
          <p:cNvPr id="133123" name="TextShape 2"/>
          <p:cNvSpPr txBox="1">
            <a:spLocks noChangeArrowheads="1"/>
          </p:cNvSpPr>
          <p:nvPr/>
        </p:nvSpPr>
        <p:spPr bwMode="auto">
          <a:xfrm>
            <a:off x="3885275" y="8685609"/>
            <a:ext cx="2971092" cy="458391"/>
          </a:xfrm>
          <a:prstGeom prst="rect">
            <a:avLst/>
          </a:prstGeom>
          <a:noFill/>
          <a:ln w="9525">
            <a:noFill/>
            <a:miter lim="800000"/>
            <a:headEnd/>
            <a:tailEnd/>
          </a:ln>
        </p:spPr>
        <p:txBody>
          <a:bodyPr lIns="89465" tIns="44732" rIns="89465" bIns="44732" anchor="b"/>
          <a:lstStyle/>
          <a:p>
            <a:r>
              <a:rPr lang="fr-FR" sz="1200">
                <a:solidFill>
                  <a:srgbClr val="000000"/>
                </a:solidFill>
              </a:rPr>
              <a:t>‹#›</a:t>
            </a:r>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PlaceHolder 1"/>
          <p:cNvSpPr>
            <a:spLocks noGrp="1"/>
          </p:cNvSpPr>
          <p:nvPr>
            <p:ph type="body"/>
          </p:nvPr>
        </p:nvSpPr>
        <p:spPr bwMode="auto">
          <a:xfrm>
            <a:off x="685637" y="4400848"/>
            <a:ext cx="5486727" cy="3600152"/>
          </a:xfrm>
          <a:noFill/>
        </p:spPr>
        <p:txBody>
          <a:bodyPr vert="horz" wrap="square" numCol="1" anchor="t" anchorCtr="0" compatLnSpc="1">
            <a:prstTxWarp prst="textNoShape">
              <a:avLst/>
            </a:prstTxWarp>
          </a:bodyPr>
          <a:lstStyle/>
          <a:p>
            <a:pPr eaLnBrk="1" hangingPunct="1">
              <a:spcBef>
                <a:spcPct val="0"/>
              </a:spcBef>
            </a:pPr>
            <a:r>
              <a:rPr lang="fr-FR" smtClean="0">
                <a:solidFill>
                  <a:srgbClr val="000000"/>
                </a:solidFill>
              </a:rPr>
              <a:t>Ce domaine d’apprentissage offre souvent à</a:t>
            </a:r>
            <a:endParaRPr lang="fr-FR" smtClean="0"/>
          </a:p>
          <a:p>
            <a:pPr eaLnBrk="1" hangingPunct="1">
              <a:spcBef>
                <a:spcPct val="0"/>
              </a:spcBef>
            </a:pPr>
            <a:r>
              <a:rPr lang="fr-FR" smtClean="0">
                <a:solidFill>
                  <a:srgbClr val="000000"/>
                </a:solidFill>
              </a:rPr>
              <a:t>l’enseignant les meilleures occasions pour encourager toutes les tentatives, mettre en évidence la plus</a:t>
            </a:r>
            <a:endParaRPr lang="fr-FR" smtClean="0"/>
          </a:p>
          <a:p>
            <a:pPr eaLnBrk="1" hangingPunct="1">
              <a:spcBef>
                <a:spcPct val="0"/>
              </a:spcBef>
            </a:pPr>
            <a:r>
              <a:rPr lang="fr-FR" smtClean="0">
                <a:solidFill>
                  <a:srgbClr val="000000"/>
                </a:solidFill>
              </a:rPr>
              <a:t>petite des réussites. En valorisant les « exploits » individuels, en félicitant le groupe pour ses conquêtes,</a:t>
            </a:r>
            <a:endParaRPr lang="fr-FR" smtClean="0"/>
          </a:p>
          <a:p>
            <a:pPr eaLnBrk="1" hangingPunct="1">
              <a:spcBef>
                <a:spcPct val="0"/>
              </a:spcBef>
            </a:pPr>
            <a:r>
              <a:rPr lang="fr-FR" smtClean="0">
                <a:solidFill>
                  <a:srgbClr val="000000"/>
                </a:solidFill>
              </a:rPr>
              <a:t>l’enseignant aide chacun au travers de nombreux tâtonnements à construire une plus grande estime de</a:t>
            </a:r>
            <a:endParaRPr lang="fr-FR" smtClean="0"/>
          </a:p>
          <a:p>
            <a:pPr eaLnBrk="1" hangingPunct="1">
              <a:spcBef>
                <a:spcPct val="0"/>
              </a:spcBef>
            </a:pPr>
            <a:r>
              <a:rPr lang="fr-FR" smtClean="0">
                <a:solidFill>
                  <a:srgbClr val="000000"/>
                </a:solidFill>
              </a:rPr>
              <a:t>lui-même, à prendre confiance en lui et à désirer repousser ses limites. Pour cela, il s’attache à mettre</a:t>
            </a:r>
            <a:endParaRPr lang="fr-FR" smtClean="0"/>
          </a:p>
          <a:p>
            <a:pPr eaLnBrk="1" hangingPunct="1">
              <a:spcBef>
                <a:spcPct val="0"/>
              </a:spcBef>
            </a:pPr>
            <a:r>
              <a:rPr lang="fr-FR" smtClean="0">
                <a:solidFill>
                  <a:srgbClr val="000000"/>
                </a:solidFill>
              </a:rPr>
              <a:t>en valeur, au-delà du résultat obtenu, le cheminement de l’enfant et les progrès qu’il fait par rapport à</a:t>
            </a:r>
            <a:endParaRPr lang="fr-FR" smtClean="0"/>
          </a:p>
          <a:p>
            <a:pPr eaLnBrk="1" hangingPunct="1">
              <a:spcBef>
                <a:spcPct val="0"/>
              </a:spcBef>
            </a:pPr>
            <a:r>
              <a:rPr lang="fr-FR" smtClean="0">
                <a:solidFill>
                  <a:srgbClr val="000000"/>
                </a:solidFill>
              </a:rPr>
              <a:t>lui-même.</a:t>
            </a:r>
            <a:endParaRPr lang="fr-FR" smtClean="0"/>
          </a:p>
          <a:p>
            <a:pPr eaLnBrk="1" hangingPunct="1">
              <a:spcBef>
                <a:spcPct val="0"/>
              </a:spcBef>
            </a:pPr>
            <a:r>
              <a:rPr lang="fr-FR" smtClean="0">
                <a:solidFill>
                  <a:srgbClr val="000000"/>
                </a:solidFill>
              </a:rPr>
              <a:t>Certaines acquisitions motrices constituent de vraies victoires pour les jeunes enfants (</a:t>
            </a:r>
            <a:r>
              <a:rPr lang="fr-FR" i="1" smtClean="0">
                <a:solidFill>
                  <a:srgbClr val="000000"/>
                </a:solidFill>
              </a:rPr>
              <a:t>parvenir à faire</a:t>
            </a:r>
            <a:endParaRPr lang="fr-FR" smtClean="0"/>
          </a:p>
          <a:p>
            <a:pPr eaLnBrk="1" hangingPunct="1">
              <a:spcBef>
                <a:spcPct val="0"/>
              </a:spcBef>
            </a:pPr>
            <a:r>
              <a:rPr lang="fr-FR" i="1" smtClean="0">
                <a:solidFill>
                  <a:srgbClr val="000000"/>
                </a:solidFill>
              </a:rPr>
              <a:t>rouler une trottinette, sauter depuis une table sur un tapis, s’immerger sans peur dans l’eau de la piscine,</a:t>
            </a:r>
            <a:endParaRPr lang="fr-FR" smtClean="0"/>
          </a:p>
          <a:p>
            <a:pPr eaLnBrk="1" hangingPunct="1">
              <a:spcBef>
                <a:spcPct val="0"/>
              </a:spcBef>
            </a:pPr>
            <a:r>
              <a:rPr lang="fr-FR" i="1" smtClean="0">
                <a:solidFill>
                  <a:srgbClr val="000000"/>
                </a:solidFill>
              </a:rPr>
              <a:t>attraper un ballon au vol pour la première fois …) et cette dimension ne doit pas être sous-estimée. Elles</a:t>
            </a:r>
            <a:endParaRPr lang="fr-FR" smtClean="0"/>
          </a:p>
          <a:p>
            <a:pPr eaLnBrk="1" hangingPunct="1">
              <a:spcBef>
                <a:spcPct val="0"/>
              </a:spcBef>
            </a:pPr>
            <a:r>
              <a:rPr lang="fr-FR" smtClean="0">
                <a:solidFill>
                  <a:srgbClr val="000000"/>
                </a:solidFill>
              </a:rPr>
              <a:t>témoignent, bien sûr, à leurs yeux, d’apprentissages identifiés et du fait qu’ils grandissent mais, au-delà</a:t>
            </a:r>
            <a:endParaRPr lang="fr-FR" smtClean="0"/>
          </a:p>
          <a:p>
            <a:pPr eaLnBrk="1" hangingPunct="1">
              <a:spcBef>
                <a:spcPct val="0"/>
              </a:spcBef>
            </a:pPr>
            <a:r>
              <a:rPr lang="fr-FR" smtClean="0">
                <a:solidFill>
                  <a:srgbClr val="000000"/>
                </a:solidFill>
              </a:rPr>
              <a:t>de ces réussites ponctuelles, elles leur donnent confiance dans leur propre capacité d’apprendre et de</a:t>
            </a:r>
            <a:endParaRPr lang="fr-FR" smtClean="0"/>
          </a:p>
          <a:p>
            <a:pPr eaLnBrk="1" hangingPunct="1">
              <a:spcBef>
                <a:spcPct val="0"/>
              </a:spcBef>
            </a:pPr>
            <a:r>
              <a:rPr lang="fr-FR" smtClean="0">
                <a:solidFill>
                  <a:srgbClr val="000000"/>
                </a:solidFill>
              </a:rPr>
              <a:t>développer un pouvoir d’agir.</a:t>
            </a:r>
            <a:endParaRPr lang="fr-FR" smtClean="0"/>
          </a:p>
          <a:p>
            <a:pPr eaLnBrk="1" hangingPunct="1">
              <a:spcBef>
                <a:spcPct val="0"/>
              </a:spcBef>
            </a:pPr>
            <a:r>
              <a:rPr lang="fr-FR" smtClean="0">
                <a:solidFill>
                  <a:srgbClr val="000000"/>
                </a:solidFill>
              </a:rPr>
              <a:t>Ces traces peuvent prendre des formes variées</a:t>
            </a:r>
            <a:endParaRPr lang="fr-FR" smtClean="0"/>
          </a:p>
          <a:p>
            <a:pPr eaLnBrk="1" hangingPunct="1">
              <a:spcBef>
                <a:spcPct val="0"/>
              </a:spcBef>
            </a:pPr>
            <a:r>
              <a:rPr lang="fr-FR" smtClean="0">
                <a:solidFill>
                  <a:srgbClr val="000000"/>
                </a:solidFill>
              </a:rPr>
              <a:t>(</a:t>
            </a:r>
            <a:r>
              <a:rPr lang="fr-FR" i="1" smtClean="0">
                <a:solidFill>
                  <a:srgbClr val="000000"/>
                </a:solidFill>
              </a:rPr>
              <a:t>photos, dessins, écrits, productions, enregistrements vidéo ou sonores…). Elles peuvent trouver</a:t>
            </a:r>
            <a:endParaRPr lang="fr-FR" smtClean="0"/>
          </a:p>
          <a:p>
            <a:pPr eaLnBrk="1" hangingPunct="1">
              <a:spcBef>
                <a:spcPct val="0"/>
              </a:spcBef>
            </a:pPr>
            <a:r>
              <a:rPr lang="fr-FR" smtClean="0">
                <a:solidFill>
                  <a:srgbClr val="000000"/>
                </a:solidFill>
              </a:rPr>
              <a:t>une place spécifique au sein d’outils récapitulatifs, collectifs ou individuels, de la classe (« </a:t>
            </a:r>
            <a:r>
              <a:rPr lang="fr-FR" i="1" smtClean="0">
                <a:solidFill>
                  <a:srgbClr val="000000"/>
                </a:solidFill>
              </a:rPr>
              <a:t>carnets de</a:t>
            </a:r>
            <a:endParaRPr lang="fr-FR" smtClean="0"/>
          </a:p>
          <a:p>
            <a:pPr eaLnBrk="1" hangingPunct="1">
              <a:spcBef>
                <a:spcPct val="0"/>
              </a:spcBef>
            </a:pPr>
            <a:r>
              <a:rPr lang="fr-FR" i="1" smtClean="0">
                <a:solidFill>
                  <a:srgbClr val="000000"/>
                </a:solidFill>
              </a:rPr>
              <a:t>progrès », par exemple).</a:t>
            </a:r>
            <a:endParaRPr lang="fr-FR" smtClean="0"/>
          </a:p>
          <a:p>
            <a:pPr eaLnBrk="1" hangingPunct="1">
              <a:spcBef>
                <a:spcPct val="0"/>
              </a:spcBef>
            </a:pPr>
            <a:r>
              <a:rPr lang="fr-FR" smtClean="0">
                <a:solidFill>
                  <a:srgbClr val="000000"/>
                </a:solidFill>
              </a:rPr>
              <a:t>Il s’agit de s’appuyer, en premier lieu, sur l’</a:t>
            </a:r>
            <a:r>
              <a:rPr lang="fr-FR" b="1" smtClean="0">
                <a:solidFill>
                  <a:srgbClr val="000000"/>
                </a:solidFill>
              </a:rPr>
              <a:t>observation </a:t>
            </a:r>
            <a:r>
              <a:rPr lang="fr-FR" smtClean="0">
                <a:solidFill>
                  <a:srgbClr val="000000"/>
                </a:solidFill>
              </a:rPr>
              <a:t>des enfants et sur celle du groupe.</a:t>
            </a:r>
            <a:endParaRPr lang="fr-FR" smtClean="0"/>
          </a:p>
          <a:p>
            <a:pPr eaLnBrk="1" hangingPunct="1">
              <a:spcBef>
                <a:spcPct val="0"/>
              </a:spcBef>
            </a:pPr>
            <a:r>
              <a:rPr lang="fr-FR" smtClean="0">
                <a:solidFill>
                  <a:srgbClr val="000000"/>
                </a:solidFill>
              </a:rPr>
              <a:t>L’enseignant prend garde à ne pas réifier ces comportements, à ne pas les considérer</a:t>
            </a:r>
            <a:endParaRPr lang="fr-FR" smtClean="0"/>
          </a:p>
          <a:p>
            <a:pPr eaLnBrk="1" hangingPunct="1">
              <a:spcBef>
                <a:spcPct val="0"/>
              </a:spcBef>
            </a:pPr>
            <a:r>
              <a:rPr lang="fr-FR" smtClean="0">
                <a:solidFill>
                  <a:srgbClr val="000000"/>
                </a:solidFill>
              </a:rPr>
              <a:t>comme les manifestations définitives des capacités ou du tempérament d’un enfant ou de sa nature</a:t>
            </a:r>
            <a:endParaRPr lang="fr-FR" smtClean="0"/>
          </a:p>
          <a:p>
            <a:pPr eaLnBrk="1" hangingPunct="1">
              <a:spcBef>
                <a:spcPct val="0"/>
              </a:spcBef>
            </a:pPr>
            <a:r>
              <a:rPr lang="fr-FR" smtClean="0">
                <a:solidFill>
                  <a:srgbClr val="000000"/>
                </a:solidFill>
              </a:rPr>
              <a:t>(</a:t>
            </a:r>
            <a:r>
              <a:rPr lang="fr-FR" i="1" smtClean="0">
                <a:solidFill>
                  <a:srgbClr val="000000"/>
                </a:solidFill>
              </a:rPr>
              <a:t>Celui-ci est timide, maladroit... mais c’est comme ça… ou à l’inverse, celle-ci est «toujours» à l’aise…)</a:t>
            </a:r>
            <a:endParaRPr lang="fr-FR" smtClean="0"/>
          </a:p>
          <a:p>
            <a:pPr eaLnBrk="1" hangingPunct="1">
              <a:spcBef>
                <a:spcPct val="0"/>
              </a:spcBef>
            </a:pPr>
            <a:r>
              <a:rPr lang="fr-FR" smtClean="0">
                <a:solidFill>
                  <a:srgbClr val="000000"/>
                </a:solidFill>
              </a:rPr>
              <a:t>de manière à toujours les inscrire dans une dynamique de changement et de progrès. Il prend note,</a:t>
            </a:r>
            <a:endParaRPr lang="fr-FR" smtClean="0"/>
          </a:p>
          <a:p>
            <a:pPr eaLnBrk="1" hangingPunct="1">
              <a:spcBef>
                <a:spcPct val="0"/>
              </a:spcBef>
            </a:pPr>
            <a:r>
              <a:rPr lang="fr-FR" smtClean="0">
                <a:solidFill>
                  <a:srgbClr val="000000"/>
                </a:solidFill>
              </a:rPr>
              <a:t>pendant la séance, des réussites significatives de certains enfants dans les tâches proposées, félicite</a:t>
            </a:r>
            <a:endParaRPr lang="fr-FR" smtClean="0"/>
          </a:p>
          <a:p>
            <a:pPr eaLnBrk="1" hangingPunct="1">
              <a:spcBef>
                <a:spcPct val="0"/>
              </a:spcBef>
            </a:pPr>
            <a:r>
              <a:rPr lang="fr-FR" smtClean="0">
                <a:solidFill>
                  <a:srgbClr val="000000"/>
                </a:solidFill>
              </a:rPr>
              <a:t>leur auteur </a:t>
            </a:r>
            <a:r>
              <a:rPr lang="fr-FR" i="1" smtClean="0">
                <a:solidFill>
                  <a:srgbClr val="000000"/>
                </a:solidFill>
              </a:rPr>
              <a:t>(« Bravo, tu y es arrivé ! »… « Tu vois, avant, tu ne savais pas le faire et maintenant, tu y</a:t>
            </a:r>
            <a:endParaRPr lang="fr-FR" smtClean="0"/>
          </a:p>
          <a:p>
            <a:pPr eaLnBrk="1" hangingPunct="1">
              <a:spcBef>
                <a:spcPct val="0"/>
              </a:spcBef>
            </a:pPr>
            <a:r>
              <a:rPr lang="fr-FR" i="1" smtClean="0">
                <a:solidFill>
                  <a:srgbClr val="000000"/>
                </a:solidFill>
              </a:rPr>
              <a:t>parviens ! »).</a:t>
            </a:r>
            <a:endParaRPr lang="fr-FR" smtClean="0"/>
          </a:p>
        </p:txBody>
      </p:sp>
      <p:sp>
        <p:nvSpPr>
          <p:cNvPr id="134147" name="TextShape 2"/>
          <p:cNvSpPr txBox="1">
            <a:spLocks noChangeArrowheads="1"/>
          </p:cNvSpPr>
          <p:nvPr/>
        </p:nvSpPr>
        <p:spPr bwMode="auto">
          <a:xfrm>
            <a:off x="3885275" y="8685609"/>
            <a:ext cx="2971092" cy="458391"/>
          </a:xfrm>
          <a:prstGeom prst="rect">
            <a:avLst/>
          </a:prstGeom>
          <a:noFill/>
          <a:ln w="9525">
            <a:noFill/>
            <a:miter lim="800000"/>
            <a:headEnd/>
            <a:tailEnd/>
          </a:ln>
        </p:spPr>
        <p:txBody>
          <a:bodyPr lIns="89465" tIns="44732" rIns="89465" bIns="44732" anchor="b"/>
          <a:lstStyle/>
          <a:p>
            <a:r>
              <a:rPr lang="fr-FR" sz="1200">
                <a:solidFill>
                  <a:srgbClr val="000000"/>
                </a:solidFill>
              </a:rPr>
              <a:t>‹#›</a:t>
            </a:r>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PlaceHolder 1"/>
          <p:cNvSpPr>
            <a:spLocks noGrp="1"/>
          </p:cNvSpPr>
          <p:nvPr>
            <p:ph type="body"/>
          </p:nvPr>
        </p:nvSpPr>
        <p:spPr bwMode="auto">
          <a:xfrm>
            <a:off x="685637" y="4400848"/>
            <a:ext cx="5486727" cy="3600152"/>
          </a:xfrm>
          <a:noFill/>
        </p:spPr>
        <p:txBody>
          <a:bodyPr vert="horz" wrap="square" numCol="1" anchor="t" anchorCtr="0" compatLnSpc="1">
            <a:prstTxWarp prst="textNoShape">
              <a:avLst/>
            </a:prstTxWarp>
          </a:bodyPr>
          <a:lstStyle/>
          <a:p>
            <a:pPr eaLnBrk="1" hangingPunct="1">
              <a:spcBef>
                <a:spcPct val="0"/>
              </a:spcBef>
            </a:pPr>
            <a:r>
              <a:rPr lang="fr-FR" smtClean="0">
                <a:solidFill>
                  <a:srgbClr val="000000"/>
                </a:solidFill>
              </a:rPr>
              <a:t>« </a:t>
            </a:r>
            <a:r>
              <a:rPr lang="fr-FR" i="1" smtClean="0">
                <a:solidFill>
                  <a:srgbClr val="000000"/>
                </a:solidFill>
              </a:rPr>
              <a:t>La notion de durée commence à se mettre en place vers</a:t>
            </a:r>
            <a:endParaRPr lang="fr-FR" smtClean="0"/>
          </a:p>
          <a:p>
            <a:pPr eaLnBrk="1" hangingPunct="1">
              <a:spcBef>
                <a:spcPct val="0"/>
              </a:spcBef>
            </a:pPr>
            <a:r>
              <a:rPr lang="fr-FR" i="1" smtClean="0">
                <a:solidFill>
                  <a:srgbClr val="000000"/>
                </a:solidFill>
              </a:rPr>
              <a:t>quatre ans de façon subjective. </a:t>
            </a:r>
            <a:r>
              <a:rPr lang="fr-FR" b="1" i="1" smtClean="0">
                <a:solidFill>
                  <a:srgbClr val="000000"/>
                </a:solidFill>
              </a:rPr>
              <a:t>En recourant à des outils et dispositifs</a:t>
            </a:r>
            <a:endParaRPr lang="fr-FR" smtClean="0"/>
          </a:p>
          <a:p>
            <a:pPr eaLnBrk="1" hangingPunct="1">
              <a:spcBef>
                <a:spcPct val="0"/>
              </a:spcBef>
            </a:pPr>
            <a:r>
              <a:rPr lang="fr-FR" b="1" smtClean="0">
                <a:solidFill>
                  <a:srgbClr val="000000"/>
                </a:solidFill>
              </a:rPr>
              <a:t>qui fournissent une appréciation plus objective, l’enseignant</a:t>
            </a:r>
            <a:endParaRPr lang="fr-FR" smtClean="0"/>
          </a:p>
          <a:p>
            <a:pPr eaLnBrk="1" hangingPunct="1">
              <a:spcBef>
                <a:spcPct val="0"/>
              </a:spcBef>
            </a:pPr>
            <a:r>
              <a:rPr lang="fr-FR" b="1" smtClean="0">
                <a:solidFill>
                  <a:srgbClr val="000000"/>
                </a:solidFill>
              </a:rPr>
              <a:t>amène les enfants, non pas à mesurer le temps à proprement parler</a:t>
            </a:r>
            <a:endParaRPr lang="fr-FR" smtClean="0"/>
          </a:p>
          <a:p>
            <a:pPr eaLnBrk="1" hangingPunct="1">
              <a:spcBef>
                <a:spcPct val="0"/>
              </a:spcBef>
            </a:pPr>
            <a:r>
              <a:rPr lang="fr-FR" b="1" smtClean="0">
                <a:solidFill>
                  <a:srgbClr val="000000"/>
                </a:solidFill>
              </a:rPr>
              <a:t>mais à le matérialiser en visualisant son écoulement. </a:t>
            </a:r>
            <a:r>
              <a:rPr lang="fr-FR" b="1" i="1" smtClean="0">
                <a:solidFill>
                  <a:srgbClr val="000000"/>
                </a:solidFill>
              </a:rPr>
              <a:t>Ainsi, les</a:t>
            </a:r>
            <a:endParaRPr lang="fr-FR" smtClean="0"/>
          </a:p>
          <a:p>
            <a:pPr eaLnBrk="1" hangingPunct="1">
              <a:spcBef>
                <a:spcPct val="0"/>
              </a:spcBef>
            </a:pPr>
            <a:r>
              <a:rPr lang="fr-FR" i="1" smtClean="0">
                <a:solidFill>
                  <a:srgbClr val="000000"/>
                </a:solidFill>
              </a:rPr>
              <a:t>sabliers, les enregistrements d’une comptine ou d’une chanson peuvent</a:t>
            </a:r>
            <a:endParaRPr lang="fr-FR" smtClean="0"/>
          </a:p>
          <a:p>
            <a:pPr eaLnBrk="1" hangingPunct="1">
              <a:spcBef>
                <a:spcPct val="0"/>
              </a:spcBef>
            </a:pPr>
            <a:r>
              <a:rPr lang="fr-FR" i="1" smtClean="0">
                <a:solidFill>
                  <a:srgbClr val="000000"/>
                </a:solidFill>
              </a:rPr>
              <a:t>permettre une première appréhension d’une durée stable donnée ou la</a:t>
            </a:r>
            <a:endParaRPr lang="fr-FR" smtClean="0"/>
          </a:p>
          <a:p>
            <a:pPr eaLnBrk="1" hangingPunct="1">
              <a:spcBef>
                <a:spcPct val="0"/>
              </a:spcBef>
            </a:pPr>
            <a:r>
              <a:rPr lang="fr-FR" i="1" smtClean="0">
                <a:solidFill>
                  <a:srgbClr val="000000"/>
                </a:solidFill>
              </a:rPr>
              <a:t>comparaison avec une autre. » Les minuteurs de cuisine que l’enfant peut apprendre à « amorcer »</a:t>
            </a:r>
            <a:endParaRPr lang="fr-FR" smtClean="0"/>
          </a:p>
          <a:p>
            <a:pPr eaLnBrk="1" hangingPunct="1">
              <a:spcBef>
                <a:spcPct val="0"/>
              </a:spcBef>
            </a:pPr>
            <a:r>
              <a:rPr lang="fr-FR" smtClean="0">
                <a:solidFill>
                  <a:srgbClr val="000000"/>
                </a:solidFill>
              </a:rPr>
              <a:t>jusqu’à une graduation donnée (</a:t>
            </a:r>
            <a:r>
              <a:rPr lang="fr-FR" i="1" smtClean="0">
                <a:solidFill>
                  <a:srgbClr val="000000"/>
                </a:solidFill>
              </a:rPr>
              <a:t>1, 2 ou 3 minutes par exemple) peuvent servir également de repère</a:t>
            </a:r>
            <a:endParaRPr lang="fr-FR" smtClean="0"/>
          </a:p>
          <a:p>
            <a:pPr eaLnBrk="1" hangingPunct="1">
              <a:spcBef>
                <a:spcPct val="0"/>
              </a:spcBef>
            </a:pPr>
            <a:r>
              <a:rPr lang="fr-FR" smtClean="0">
                <a:solidFill>
                  <a:srgbClr val="000000"/>
                </a:solidFill>
              </a:rPr>
              <a:t>audible de fin de jeu. Les supports sonores, enregistrés ou produits, utilisés en danse peuvent fournir</a:t>
            </a:r>
            <a:endParaRPr lang="fr-FR" smtClean="0"/>
          </a:p>
          <a:p>
            <a:pPr eaLnBrk="1" hangingPunct="1">
              <a:spcBef>
                <a:spcPct val="0"/>
              </a:spcBef>
            </a:pPr>
            <a:r>
              <a:rPr lang="fr-FR" smtClean="0">
                <a:solidFill>
                  <a:srgbClr val="000000"/>
                </a:solidFill>
              </a:rPr>
              <a:t>des repères aux enfants et leur permettre d’anticiper le déroulement d’une chorégraphie (</a:t>
            </a:r>
            <a:r>
              <a:rPr lang="fr-FR" i="1" smtClean="0">
                <a:solidFill>
                  <a:srgbClr val="000000"/>
                </a:solidFill>
              </a:rPr>
              <a:t>sur tel passage,</a:t>
            </a:r>
            <a:endParaRPr lang="fr-FR" smtClean="0"/>
          </a:p>
          <a:p>
            <a:pPr eaLnBrk="1" hangingPunct="1">
              <a:spcBef>
                <a:spcPct val="0"/>
              </a:spcBef>
            </a:pPr>
            <a:r>
              <a:rPr lang="fr-FR" i="1" smtClean="0">
                <a:solidFill>
                  <a:srgbClr val="000000"/>
                </a:solidFill>
              </a:rPr>
              <a:t>le groupe 1 rentre sur la scène, sur tel autre se déroule une danse en duo, sur tel autre, chaque danseur</a:t>
            </a:r>
            <a:endParaRPr lang="fr-FR" smtClean="0"/>
          </a:p>
          <a:p>
            <a:pPr eaLnBrk="1" hangingPunct="1">
              <a:spcBef>
                <a:spcPct val="0"/>
              </a:spcBef>
            </a:pPr>
            <a:r>
              <a:rPr lang="fr-FR" i="1" smtClean="0">
                <a:solidFill>
                  <a:srgbClr val="000000"/>
                </a:solidFill>
              </a:rPr>
              <a:t>du groupe 1 montre sa phrase de danse…).</a:t>
            </a:r>
            <a:endParaRPr lang="fr-FR" smtClean="0"/>
          </a:p>
        </p:txBody>
      </p:sp>
      <p:sp>
        <p:nvSpPr>
          <p:cNvPr id="135171" name="TextShape 2"/>
          <p:cNvSpPr txBox="1">
            <a:spLocks noChangeArrowheads="1"/>
          </p:cNvSpPr>
          <p:nvPr/>
        </p:nvSpPr>
        <p:spPr bwMode="auto">
          <a:xfrm>
            <a:off x="3885275" y="8685609"/>
            <a:ext cx="2971092" cy="458391"/>
          </a:xfrm>
          <a:prstGeom prst="rect">
            <a:avLst/>
          </a:prstGeom>
          <a:noFill/>
          <a:ln w="9525">
            <a:noFill/>
            <a:miter lim="800000"/>
            <a:headEnd/>
            <a:tailEnd/>
          </a:ln>
        </p:spPr>
        <p:txBody>
          <a:bodyPr lIns="89465" tIns="44732" rIns="89465" bIns="44732" anchor="b"/>
          <a:lstStyle/>
          <a:p>
            <a:r>
              <a:rPr lang="fr-FR" sz="1200">
                <a:solidFill>
                  <a:srgbClr val="000000"/>
                </a:solidFill>
              </a:rPr>
              <a:t>‹#›</a:t>
            </a:r>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ce réservé de l'image des diapositives 1"/>
          <p:cNvSpPr>
            <a:spLocks noGrp="1" noRot="1" noChangeAspect="1"/>
          </p:cNvSpPr>
          <p:nvPr>
            <p:ph type="sldImg"/>
          </p:nvPr>
        </p:nvSpPr>
        <p:spPr bwMode="auto">
          <a:xfrm>
            <a:off x="381000" y="685800"/>
            <a:ext cx="6096000" cy="3429000"/>
          </a:xfrm>
          <a:prstGeom prst="rect">
            <a:avLst/>
          </a:prstGeom>
          <a:noFill/>
          <a:ln w="12700">
            <a:solidFill>
              <a:srgbClr val="000000"/>
            </a:solidFill>
            <a:miter lim="800000"/>
            <a:headEnd/>
            <a:tailEnd/>
          </a:ln>
        </p:spPr>
      </p:sp>
      <p:sp>
        <p:nvSpPr>
          <p:cNvPr id="136195" name="Espace réservé des commentaires 2"/>
          <p:cNvSpPr>
            <a:spLocks noGrp="1"/>
          </p:cNvSpPr>
          <p:nvPr>
            <p:ph type="body" idx="1"/>
          </p:nvPr>
        </p:nvSpPr>
        <p:spPr bwMode="auto">
          <a:noFill/>
        </p:spPr>
        <p:txBody>
          <a:bodyPr vert="horz" wrap="square" numCol="1" anchor="t" anchorCtr="0" compatLnSpc="1">
            <a:prstTxWarp prst="textNoShape">
              <a:avLst/>
            </a:prstTxWarp>
          </a:bodyPr>
          <a:lstStyle/>
          <a:p>
            <a:pPr eaLnBrk="1" hangingPunct="1">
              <a:spcBef>
                <a:spcPct val="0"/>
              </a:spcBef>
            </a:pPr>
            <a:endParaRPr lang="fr-FR" smtClean="0"/>
          </a:p>
        </p:txBody>
      </p:sp>
      <p:sp>
        <p:nvSpPr>
          <p:cNvPr id="107524" name="Espace réservé du numéro de diapositive 3"/>
          <p:cNvSpPr>
            <a:spLocks noGrp="1"/>
          </p:cNvSpPr>
          <p:nvPr>
            <p:ph type="sldNum" sz="quarter"/>
          </p:nvPr>
        </p:nvSpPr>
        <p:spPr bwMode="auto">
          <a:ln>
            <a:miter lim="800000"/>
            <a:headEnd/>
            <a:tailEnd/>
          </a:ln>
        </p:spPr>
        <p:txBody>
          <a:bodyPr vert="horz" wrap="square" numCol="1" anchorCtr="0" compatLnSpc="1">
            <a:prstTxWarp prst="textNoShape">
              <a:avLst/>
            </a:prstTxWarp>
          </a:bodyPr>
          <a:lstStyle/>
          <a:p>
            <a:pPr fontAlgn="base">
              <a:spcBef>
                <a:spcPct val="0"/>
              </a:spcBef>
              <a:spcAft>
                <a:spcPct val="0"/>
              </a:spcAft>
              <a:defRPr/>
            </a:pPr>
            <a:fld id="{124EFC07-9897-4D87-9B8D-48174557EC17}" type="slidenum">
              <a:rPr lang="fr-FR" smtClean="0">
                <a:latin typeface="Times New Roman" pitchFamily="18" charset="0"/>
              </a:rPr>
              <a:pPr fontAlgn="base">
                <a:spcBef>
                  <a:spcPct val="0"/>
                </a:spcBef>
                <a:spcAft>
                  <a:spcPct val="0"/>
                </a:spcAft>
                <a:defRPr/>
              </a:pPr>
              <a:t>19</a:t>
            </a:fld>
            <a:endParaRPr lang="fr-FR" sz="180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Espace réservé de l'image des diapositives 1"/>
          <p:cNvSpPr>
            <a:spLocks noGrp="1" noRot="1" noChangeAspect="1"/>
          </p:cNvSpPr>
          <p:nvPr>
            <p:ph type="sldImg"/>
          </p:nvPr>
        </p:nvSpPr>
        <p:spPr bwMode="auto">
          <a:xfrm>
            <a:off x="381000" y="685800"/>
            <a:ext cx="6096000" cy="3429000"/>
          </a:xfrm>
          <a:prstGeom prst="rect">
            <a:avLst/>
          </a:prstGeom>
          <a:noFill/>
          <a:ln w="12700">
            <a:solidFill>
              <a:srgbClr val="000000"/>
            </a:solidFill>
            <a:miter lim="800000"/>
            <a:headEnd/>
            <a:tailEnd/>
          </a:ln>
        </p:spPr>
      </p:sp>
      <p:sp>
        <p:nvSpPr>
          <p:cNvPr id="137219" name="Espace réservé des commentaires 2"/>
          <p:cNvSpPr>
            <a:spLocks noGrp="1"/>
          </p:cNvSpPr>
          <p:nvPr>
            <p:ph type="body" idx="1"/>
          </p:nvPr>
        </p:nvSpPr>
        <p:spPr bwMode="auto">
          <a:noFill/>
        </p:spPr>
        <p:txBody>
          <a:bodyPr vert="horz" wrap="square" numCol="1" anchor="t" anchorCtr="0" compatLnSpc="1">
            <a:prstTxWarp prst="textNoShape">
              <a:avLst/>
            </a:prstTxWarp>
          </a:bodyPr>
          <a:lstStyle/>
          <a:p>
            <a:pPr eaLnBrk="1" hangingPunct="1">
              <a:spcBef>
                <a:spcPct val="0"/>
              </a:spcBef>
            </a:pPr>
            <a:r>
              <a:rPr lang="fr-FR" smtClean="0"/>
              <a:t>Le besoin de mouvement des enfants est réel. Leur désir de développer des pouvoirs d’agir, plus étendus</a:t>
            </a:r>
          </a:p>
          <a:p>
            <a:pPr eaLnBrk="1" hangingPunct="1">
              <a:spcBef>
                <a:spcPct val="0"/>
              </a:spcBef>
            </a:pPr>
            <a:r>
              <a:rPr lang="fr-FR" smtClean="0"/>
              <a:t>et plus affirmés, l’est également. Il est donc impératif d’organiser une séance chaque jour (</a:t>
            </a:r>
            <a:r>
              <a:rPr lang="fr-FR" i="1" smtClean="0"/>
              <a:t>de 30 à 45</a:t>
            </a:r>
          </a:p>
          <a:p>
            <a:pPr eaLnBrk="1" hangingPunct="1">
              <a:spcBef>
                <a:spcPct val="0"/>
              </a:spcBef>
            </a:pPr>
            <a:r>
              <a:rPr lang="fr-FR" i="1" smtClean="0"/>
              <a:t>minutes environ, selon la nature des activités, l’organisation choisie, l’intensité des actions réalisées,</a:t>
            </a:r>
          </a:p>
          <a:p>
            <a:pPr eaLnBrk="1" hangingPunct="1">
              <a:spcBef>
                <a:spcPct val="0"/>
              </a:spcBef>
            </a:pPr>
            <a:r>
              <a:rPr lang="fr-FR" i="1" smtClean="0"/>
              <a:t>le moment dans l’année, les comportements des enfants...). Aucun apprentissage durable et stabilisé</a:t>
            </a:r>
          </a:p>
          <a:p>
            <a:pPr eaLnBrk="1" hangingPunct="1">
              <a:spcBef>
                <a:spcPct val="0"/>
              </a:spcBef>
            </a:pPr>
            <a:r>
              <a:rPr lang="fr-FR" smtClean="0"/>
              <a:t>ne s’inscrit évidemment dans le temps d’une seule séance. </a:t>
            </a:r>
            <a:r>
              <a:rPr lang="fr-FR" b="1" smtClean="0"/>
              <a:t>C’est la continuité et la cohérence de</a:t>
            </a:r>
          </a:p>
          <a:p>
            <a:pPr eaLnBrk="1" hangingPunct="1">
              <a:spcBef>
                <a:spcPct val="0"/>
              </a:spcBef>
            </a:pPr>
            <a:r>
              <a:rPr lang="fr-FR" b="1" smtClean="0"/>
              <a:t>la succession des séances portant sur une même catégorie d’apprentissage qui constituent</a:t>
            </a:r>
          </a:p>
          <a:p>
            <a:pPr eaLnBrk="1" hangingPunct="1">
              <a:spcBef>
                <a:spcPct val="0"/>
              </a:spcBef>
            </a:pPr>
            <a:r>
              <a:rPr lang="fr-FR" b="1" smtClean="0"/>
              <a:t>des facteurs de progrès.</a:t>
            </a:r>
          </a:p>
          <a:p>
            <a:pPr eaLnBrk="1" hangingPunct="1">
              <a:spcBef>
                <a:spcPct val="0"/>
              </a:spcBef>
            </a:pPr>
            <a:r>
              <a:rPr lang="fr-FR" smtClean="0"/>
              <a:t>(</a:t>
            </a:r>
            <a:r>
              <a:rPr lang="fr-FR" i="1" smtClean="0"/>
              <a:t>12 à 15 séances </a:t>
            </a:r>
            <a:r>
              <a:rPr lang="fr-FR" smtClean="0"/>
              <a:t>d’un temps qui assure une véritable expérimentation, laquelle garantit les</a:t>
            </a:r>
          </a:p>
          <a:p>
            <a:pPr eaLnBrk="1" hangingPunct="1">
              <a:spcBef>
                <a:spcPct val="0"/>
              </a:spcBef>
            </a:pPr>
            <a:r>
              <a:rPr lang="fr-FR" smtClean="0"/>
              <a:t>perspectives de progrès et permet ainsi la construction de conquêtes motrices significatives</a:t>
            </a:r>
          </a:p>
          <a:p>
            <a:pPr eaLnBrk="1" hangingPunct="1">
              <a:spcBef>
                <a:spcPct val="0"/>
              </a:spcBef>
            </a:pPr>
            <a:r>
              <a:rPr lang="fr-FR" smtClean="0"/>
              <a:t>L’enseignant doit prendre du temps, en classe, en amont comme en aval, pour les amener à se remémorer ou, progressivement, à se projeter, pour leur permettre de créer des liens, les amener à accorder du sens.</a:t>
            </a:r>
          </a:p>
          <a:p>
            <a:pPr eaLnBrk="1" hangingPunct="1">
              <a:spcBef>
                <a:spcPct val="0"/>
              </a:spcBef>
            </a:pPr>
            <a:r>
              <a:rPr lang="fr-FR" smtClean="0"/>
              <a:t>Chaque fois que c’est possible, les activités de natation seront proposées en particulier aux enfants de grande section. programmation de classe et de cycle afin d’atteindre les quatre objectifs caractéristiques de ce domaine d’apprentissage.</a:t>
            </a:r>
          </a:p>
        </p:txBody>
      </p:sp>
      <p:sp>
        <p:nvSpPr>
          <p:cNvPr id="108548" name="Espace réservé du numéro de diapositive 3"/>
          <p:cNvSpPr>
            <a:spLocks noGrp="1"/>
          </p:cNvSpPr>
          <p:nvPr>
            <p:ph type="sldNum" sz="quarter"/>
          </p:nvPr>
        </p:nvSpPr>
        <p:spPr bwMode="auto">
          <a:ln>
            <a:miter lim="800000"/>
            <a:headEnd/>
            <a:tailEnd/>
          </a:ln>
        </p:spPr>
        <p:txBody>
          <a:bodyPr vert="horz" wrap="square" numCol="1" anchorCtr="0" compatLnSpc="1">
            <a:prstTxWarp prst="textNoShape">
              <a:avLst/>
            </a:prstTxWarp>
          </a:bodyPr>
          <a:lstStyle/>
          <a:p>
            <a:pPr fontAlgn="base">
              <a:spcBef>
                <a:spcPct val="0"/>
              </a:spcBef>
              <a:spcAft>
                <a:spcPct val="0"/>
              </a:spcAft>
              <a:defRPr/>
            </a:pPr>
            <a:fld id="{DD94B7A7-571B-494F-B1E4-BF1C4B4AF09F}" type="slidenum">
              <a:rPr lang="fr-FR" smtClean="0">
                <a:latin typeface="Times New Roman" pitchFamily="18" charset="0"/>
              </a:rPr>
              <a:pPr fontAlgn="base">
                <a:spcBef>
                  <a:spcPct val="0"/>
                </a:spcBef>
                <a:spcAft>
                  <a:spcPct val="0"/>
                </a:spcAft>
                <a:defRPr/>
              </a:pPr>
              <a:t>20</a:t>
            </a:fld>
            <a:endParaRPr lang="fr-FR" sz="180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1EACFF9-DE85-E341-8D9B-1352257FDAAD}"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1EACFF9-DE85-E341-8D9B-1352257FDAAD}" type="slidenum">
              <a:rPr lang="fr-FR" smtClean="0"/>
              <a:pPr/>
              <a:t>21</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1EACFF9-DE85-E341-8D9B-1352257FDAAD}" type="slidenum">
              <a:rPr lang="fr-FR" smtClean="0"/>
              <a:pPr/>
              <a:t>23</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1EACFF9-DE85-E341-8D9B-1352257FDAAD}" type="slidenum">
              <a:rPr lang="fr-FR" smtClean="0"/>
              <a:pPr/>
              <a:t>24</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1EACFF9-DE85-E341-8D9B-1352257FDAAD}" type="slidenum">
              <a:rPr lang="fr-FR" smtClean="0"/>
              <a:pPr/>
              <a:t>25</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1EACFF9-DE85-E341-8D9B-1352257FDAAD}" type="slidenum">
              <a:rPr lang="fr-FR" smtClean="0"/>
              <a:pPr/>
              <a:t>26</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1EACFF9-DE85-E341-8D9B-1352257FDAAD}" type="slidenum">
              <a:rPr lang="fr-FR" smtClean="0"/>
              <a:pPr/>
              <a:t>27</a:t>
            </a:fld>
            <a:endParaRPr lang="fr-FR"/>
          </a:p>
        </p:txBody>
      </p:sp>
    </p:spTree>
    <p:extLst>
      <p:ext uri="{BB962C8B-B14F-4D97-AF65-F5344CB8AC3E}">
        <p14:creationId xmlns:p14="http://schemas.microsoft.com/office/powerpoint/2010/main" val="516656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1EACFF9-DE85-E341-8D9B-1352257FDAAD}" type="slidenum">
              <a:rPr lang="fr-FR" smtClean="0"/>
              <a:pPr/>
              <a:t>28</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1EACFF9-DE85-E341-8D9B-1352257FDAAD}" type="slidenum">
              <a:rPr lang="fr-FR" smtClean="0"/>
              <a:pPr/>
              <a:t>29</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1EACFF9-DE85-E341-8D9B-1352257FDAAD}" type="slidenum">
              <a:rPr lang="fr-FR" smtClean="0"/>
              <a:pPr/>
              <a:t>30</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1EACFF9-DE85-E341-8D9B-1352257FDAAD}" type="slidenum">
              <a:rPr lang="fr-FR" smtClean="0"/>
              <a:pPr/>
              <a:t>31</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1EACFF9-DE85-E341-8D9B-1352257FDAAD}"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1EACFF9-DE85-E341-8D9B-1352257FDAAD}"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1EACFF9-DE85-E341-8D9B-1352257FDAAD}"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1EACFF9-DE85-E341-8D9B-1352257FDAAD}"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1EACFF9-DE85-E341-8D9B-1352257FDAAD}"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idx="10"/>
          </p:nvPr>
        </p:nvSpPr>
        <p:spPr/>
        <p:txBody>
          <a:bodyPr/>
          <a:lstStyle/>
          <a:p>
            <a:pPr>
              <a:defRPr/>
            </a:pPr>
            <a:fld id="{71F1675A-9CBA-4290-A424-A18076E2AA98}" type="slidenum">
              <a:rPr lang="fr-FR" smtClean="0"/>
              <a:pPr>
                <a:defRPr/>
              </a:pPr>
              <a:t>8</a:t>
            </a:fld>
            <a:endParaRPr lang="fr-FR"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ce réservé de l'image des diapositives 1"/>
          <p:cNvSpPr>
            <a:spLocks noGrp="1" noRot="1" noChangeAspect="1"/>
          </p:cNvSpPr>
          <p:nvPr>
            <p:ph type="sldImg"/>
          </p:nvPr>
        </p:nvSpPr>
        <p:spPr bwMode="auto">
          <a:xfrm>
            <a:off x="381000" y="685800"/>
            <a:ext cx="6096000" cy="3429000"/>
          </a:xfrm>
          <a:prstGeom prst="rect">
            <a:avLst/>
          </a:prstGeom>
          <a:noFill/>
          <a:ln w="12700">
            <a:solidFill>
              <a:srgbClr val="000000"/>
            </a:solidFill>
            <a:miter lim="800000"/>
            <a:headEnd/>
            <a:tailEnd/>
          </a:ln>
        </p:spPr>
      </p:sp>
      <p:sp>
        <p:nvSpPr>
          <p:cNvPr id="123907" name="Espace réservé des commentaires 2"/>
          <p:cNvSpPr>
            <a:spLocks noGrp="1"/>
          </p:cNvSpPr>
          <p:nvPr>
            <p:ph type="body" idx="1"/>
          </p:nvPr>
        </p:nvSpPr>
        <p:spPr bwMode="auto">
          <a:noFill/>
        </p:spPr>
        <p:txBody>
          <a:bodyPr vert="horz" wrap="square" numCol="1" anchor="t" anchorCtr="0" compatLnSpc="1">
            <a:prstTxWarp prst="textNoShape">
              <a:avLst/>
            </a:prstTxWarp>
          </a:bodyPr>
          <a:lstStyle/>
          <a:p>
            <a:pPr eaLnBrk="1" hangingPunct="1">
              <a:spcBef>
                <a:spcPct val="0"/>
              </a:spcBef>
            </a:pPr>
            <a:endParaRPr lang="fr-FR" smtClean="0"/>
          </a:p>
        </p:txBody>
      </p:sp>
      <p:sp>
        <p:nvSpPr>
          <p:cNvPr id="96260" name="Espace réservé du numéro de diapositive 3"/>
          <p:cNvSpPr>
            <a:spLocks noGrp="1"/>
          </p:cNvSpPr>
          <p:nvPr>
            <p:ph type="sldNum" sz="quarter"/>
          </p:nvPr>
        </p:nvSpPr>
        <p:spPr bwMode="auto">
          <a:ln>
            <a:miter lim="800000"/>
            <a:headEnd/>
            <a:tailEnd/>
          </a:ln>
        </p:spPr>
        <p:txBody>
          <a:bodyPr vert="horz" wrap="square" numCol="1" anchorCtr="0" compatLnSpc="1">
            <a:prstTxWarp prst="textNoShape">
              <a:avLst/>
            </a:prstTxWarp>
          </a:bodyPr>
          <a:lstStyle/>
          <a:p>
            <a:pPr fontAlgn="base">
              <a:spcBef>
                <a:spcPct val="0"/>
              </a:spcBef>
              <a:spcAft>
                <a:spcPct val="0"/>
              </a:spcAft>
              <a:defRPr/>
            </a:pPr>
            <a:fld id="{C164A78A-91C0-45B6-99D2-FCB37AD8C1F8}" type="slidenum">
              <a:rPr lang="fr-FR" smtClean="0">
                <a:latin typeface="Times New Roman" pitchFamily="18" charset="0"/>
              </a:rPr>
              <a:pPr fontAlgn="base">
                <a:spcBef>
                  <a:spcPct val="0"/>
                </a:spcBef>
                <a:spcAft>
                  <a:spcPct val="0"/>
                </a:spcAft>
                <a:defRPr/>
              </a:pPr>
              <a:t>9</a:t>
            </a:fld>
            <a:endParaRPr lang="fr-FR" sz="180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973639F-3690-564B-8DA7-23A7D34C96AD}" type="datetimeFigureOut">
              <a:rPr lang="fr-FR" smtClean="0"/>
              <a:pPr/>
              <a:t>12/04/2018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F0EF4F-64E9-B644-A0E1-8DA82AE3EA29}" type="slidenum">
              <a:rPr lang="fr-FR" smtClean="0"/>
              <a:pPr/>
              <a:t>‹#›</a:t>
            </a:fld>
            <a:endParaRPr lang="fr-FR"/>
          </a:p>
        </p:txBody>
      </p:sp>
    </p:spTree>
    <p:extLst>
      <p:ext uri="{BB962C8B-B14F-4D97-AF65-F5344CB8AC3E}">
        <p14:creationId xmlns:p14="http://schemas.microsoft.com/office/powerpoint/2010/main" val="904072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73639F-3690-564B-8DA7-23A7D34C96AD}" type="datetimeFigureOut">
              <a:rPr lang="fr-FR" smtClean="0"/>
              <a:pPr/>
              <a:t>12/04/2018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F0EF4F-64E9-B644-A0E1-8DA82AE3EA29}" type="slidenum">
              <a:rPr lang="fr-FR" smtClean="0"/>
              <a:pPr/>
              <a:t>‹#›</a:t>
            </a:fld>
            <a:endParaRPr lang="fr-FR"/>
          </a:p>
        </p:txBody>
      </p:sp>
    </p:spTree>
    <p:extLst>
      <p:ext uri="{BB962C8B-B14F-4D97-AF65-F5344CB8AC3E}">
        <p14:creationId xmlns:p14="http://schemas.microsoft.com/office/powerpoint/2010/main" val="147468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73639F-3690-564B-8DA7-23A7D34C96AD}" type="datetimeFigureOut">
              <a:rPr lang="fr-FR" smtClean="0"/>
              <a:pPr/>
              <a:t>12/04/2018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F0EF4F-64E9-B644-A0E1-8DA82AE3EA29}" type="slidenum">
              <a:rPr lang="fr-FR" smtClean="0"/>
              <a:pPr/>
              <a:t>‹#›</a:t>
            </a:fld>
            <a:endParaRPr lang="fr-FR"/>
          </a:p>
        </p:txBody>
      </p:sp>
    </p:spTree>
    <p:extLst>
      <p:ext uri="{BB962C8B-B14F-4D97-AF65-F5344CB8AC3E}">
        <p14:creationId xmlns:p14="http://schemas.microsoft.com/office/powerpoint/2010/main" val="303707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3352680" y="533520"/>
            <a:ext cx="7314840" cy="1828800"/>
          </a:xfrm>
          <a:prstGeom prst="rect">
            <a:avLst/>
          </a:prstGeom>
        </p:spPr>
        <p:txBody>
          <a:bodyPr lIns="0" tIns="0" rIns="0" bIns="0" anchor="ctr"/>
          <a:lstStyle/>
          <a:p>
            <a:endParaRPr/>
          </a:p>
        </p:txBody>
      </p:sp>
      <p:sp>
        <p:nvSpPr>
          <p:cNvPr id="45" name="PlaceHolder 2"/>
          <p:cNvSpPr>
            <a:spLocks noGrp="1"/>
          </p:cNvSpPr>
          <p:nvPr>
            <p:ph type="subTitle"/>
          </p:nvPr>
        </p:nvSpPr>
        <p:spPr>
          <a:xfrm>
            <a:off x="3352680" y="2438280"/>
            <a:ext cx="5486040" cy="914400"/>
          </a:xfrm>
          <a:prstGeom prst="rect">
            <a:avLst/>
          </a:prstGeom>
        </p:spPr>
        <p:txBody>
          <a:bodyPr lIns="0" tIns="0" rIns="0" bIns="0" anchor="ct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73639F-3690-564B-8DA7-23A7D34C96AD}" type="datetimeFigureOut">
              <a:rPr lang="fr-FR" smtClean="0"/>
              <a:pPr/>
              <a:t>12/04/2018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F0EF4F-64E9-B644-A0E1-8DA82AE3EA29}" type="slidenum">
              <a:rPr lang="fr-FR" smtClean="0"/>
              <a:pPr/>
              <a:t>‹#›</a:t>
            </a:fld>
            <a:endParaRPr lang="fr-FR"/>
          </a:p>
        </p:txBody>
      </p:sp>
    </p:spTree>
    <p:extLst>
      <p:ext uri="{BB962C8B-B14F-4D97-AF65-F5344CB8AC3E}">
        <p14:creationId xmlns:p14="http://schemas.microsoft.com/office/powerpoint/2010/main" val="129199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973639F-3690-564B-8DA7-23A7D34C96AD}" type="datetimeFigureOut">
              <a:rPr lang="fr-FR" smtClean="0"/>
              <a:pPr/>
              <a:t>12/04/2018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F0EF4F-64E9-B644-A0E1-8DA82AE3EA29}" type="slidenum">
              <a:rPr lang="fr-FR" smtClean="0"/>
              <a:pPr/>
              <a:t>‹#›</a:t>
            </a:fld>
            <a:endParaRPr lang="fr-FR"/>
          </a:p>
        </p:txBody>
      </p:sp>
    </p:spTree>
    <p:extLst>
      <p:ext uri="{BB962C8B-B14F-4D97-AF65-F5344CB8AC3E}">
        <p14:creationId xmlns:p14="http://schemas.microsoft.com/office/powerpoint/2010/main" val="127822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973639F-3690-564B-8DA7-23A7D34C96AD}" type="datetimeFigureOut">
              <a:rPr lang="fr-FR" smtClean="0"/>
              <a:pPr/>
              <a:t>12/04/2018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F0EF4F-64E9-B644-A0E1-8DA82AE3EA29}" type="slidenum">
              <a:rPr lang="fr-FR" smtClean="0"/>
              <a:pPr/>
              <a:t>‹#›</a:t>
            </a:fld>
            <a:endParaRPr lang="fr-FR"/>
          </a:p>
        </p:txBody>
      </p:sp>
    </p:spTree>
    <p:extLst>
      <p:ext uri="{BB962C8B-B14F-4D97-AF65-F5344CB8AC3E}">
        <p14:creationId xmlns:p14="http://schemas.microsoft.com/office/powerpoint/2010/main" val="1776669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973639F-3690-564B-8DA7-23A7D34C96AD}" type="datetimeFigureOut">
              <a:rPr lang="fr-FR" smtClean="0"/>
              <a:pPr/>
              <a:t>12/04/2018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BF0EF4F-64E9-B644-A0E1-8DA82AE3EA29}" type="slidenum">
              <a:rPr lang="fr-FR" smtClean="0"/>
              <a:pPr/>
              <a:t>‹#›</a:t>
            </a:fld>
            <a:endParaRPr lang="fr-FR"/>
          </a:p>
        </p:txBody>
      </p:sp>
    </p:spTree>
    <p:extLst>
      <p:ext uri="{BB962C8B-B14F-4D97-AF65-F5344CB8AC3E}">
        <p14:creationId xmlns:p14="http://schemas.microsoft.com/office/powerpoint/2010/main" val="1874650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973639F-3690-564B-8DA7-23A7D34C96AD}" type="datetimeFigureOut">
              <a:rPr lang="fr-FR" smtClean="0"/>
              <a:pPr/>
              <a:t>12/04/2018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BF0EF4F-64E9-B644-A0E1-8DA82AE3EA29}" type="slidenum">
              <a:rPr lang="fr-FR" smtClean="0"/>
              <a:pPr/>
              <a:t>‹#›</a:t>
            </a:fld>
            <a:endParaRPr lang="fr-FR"/>
          </a:p>
        </p:txBody>
      </p:sp>
    </p:spTree>
    <p:extLst>
      <p:ext uri="{BB962C8B-B14F-4D97-AF65-F5344CB8AC3E}">
        <p14:creationId xmlns:p14="http://schemas.microsoft.com/office/powerpoint/2010/main" val="151430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973639F-3690-564B-8DA7-23A7D34C96AD}" type="datetimeFigureOut">
              <a:rPr lang="fr-FR" smtClean="0"/>
              <a:pPr/>
              <a:t>12/04/2018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BF0EF4F-64E9-B644-A0E1-8DA82AE3EA29}" type="slidenum">
              <a:rPr lang="fr-FR" smtClean="0"/>
              <a:pPr/>
              <a:t>‹#›</a:t>
            </a:fld>
            <a:endParaRPr lang="fr-FR"/>
          </a:p>
        </p:txBody>
      </p:sp>
    </p:spTree>
    <p:extLst>
      <p:ext uri="{BB962C8B-B14F-4D97-AF65-F5344CB8AC3E}">
        <p14:creationId xmlns:p14="http://schemas.microsoft.com/office/powerpoint/2010/main" val="1029366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973639F-3690-564B-8DA7-23A7D34C96AD}" type="datetimeFigureOut">
              <a:rPr lang="fr-FR" smtClean="0"/>
              <a:pPr/>
              <a:t>12/04/2018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F0EF4F-64E9-B644-A0E1-8DA82AE3EA29}" type="slidenum">
              <a:rPr lang="fr-FR" smtClean="0"/>
              <a:pPr/>
              <a:t>‹#›</a:t>
            </a:fld>
            <a:endParaRPr lang="fr-FR"/>
          </a:p>
        </p:txBody>
      </p:sp>
    </p:spTree>
    <p:extLst>
      <p:ext uri="{BB962C8B-B14F-4D97-AF65-F5344CB8AC3E}">
        <p14:creationId xmlns:p14="http://schemas.microsoft.com/office/powerpoint/2010/main" val="42754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973639F-3690-564B-8DA7-23A7D34C96AD}" type="datetimeFigureOut">
              <a:rPr lang="fr-FR" smtClean="0"/>
              <a:pPr/>
              <a:t>12/04/2018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F0EF4F-64E9-B644-A0E1-8DA82AE3EA29}" type="slidenum">
              <a:rPr lang="fr-FR" smtClean="0"/>
              <a:pPr/>
              <a:t>‹#›</a:t>
            </a:fld>
            <a:endParaRPr lang="fr-FR"/>
          </a:p>
        </p:txBody>
      </p:sp>
    </p:spTree>
    <p:extLst>
      <p:ext uri="{BB962C8B-B14F-4D97-AF65-F5344CB8AC3E}">
        <p14:creationId xmlns:p14="http://schemas.microsoft.com/office/powerpoint/2010/main" val="3050033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3639F-3690-564B-8DA7-23A7D34C96AD}" type="datetimeFigureOut">
              <a:rPr lang="fr-FR" smtClean="0"/>
              <a:pPr/>
              <a:t>12/04/2018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0EF4F-64E9-B644-A0E1-8DA82AE3EA29}" type="slidenum">
              <a:rPr lang="fr-FR" smtClean="0"/>
              <a:pPr/>
              <a:t>‹#›</a:t>
            </a:fld>
            <a:endParaRPr lang="fr-FR"/>
          </a:p>
        </p:txBody>
      </p:sp>
    </p:spTree>
    <p:extLst>
      <p:ext uri="{BB962C8B-B14F-4D97-AF65-F5344CB8AC3E}">
        <p14:creationId xmlns:p14="http://schemas.microsoft.com/office/powerpoint/2010/main" val="1023516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png"/><Relationship Id="rId5" Type="http://schemas.openxmlformats.org/officeDocument/2006/relationships/oleObject" Target="../embeddings/oleObject1.bin"/><Relationship Id="rId6"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428264"/>
            <a:ext cx="9144000" cy="5475018"/>
          </a:xfrm>
        </p:spPr>
        <p:txBody>
          <a:bodyPr>
            <a:normAutofit fontScale="90000"/>
          </a:bodyPr>
          <a:lstStyle/>
          <a:p>
            <a:pPr>
              <a:lnSpc>
                <a:spcPct val="150000"/>
              </a:lnSpc>
            </a:pP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b="1" dirty="0" smtClean="0">
                <a:solidFill>
                  <a:schemeClr val="accent1">
                    <a:lumMod val="75000"/>
                  </a:schemeClr>
                </a:solidFill>
                <a:latin typeface="+mn-lt"/>
              </a:rPr>
              <a:t>Agir, s’exprimer, comprendre à travers l’activité physique</a:t>
            </a:r>
            <a:r>
              <a:rPr lang="fr-FR" sz="7800" b="1" dirty="0">
                <a:solidFill>
                  <a:schemeClr val="accent1">
                    <a:lumMod val="75000"/>
                  </a:schemeClr>
                </a:solidFill>
              </a:rPr>
              <a:t/>
            </a:r>
            <a:br>
              <a:rPr lang="fr-FR" sz="7800" b="1" dirty="0">
                <a:solidFill>
                  <a:schemeClr val="accent1">
                    <a:lumMod val="75000"/>
                  </a:schemeClr>
                </a:solidFill>
              </a:rPr>
            </a:br>
            <a:r>
              <a:rPr lang="fr-FR" sz="4400" dirty="0" smtClean="0">
                <a:solidFill>
                  <a:srgbClr val="00B050"/>
                </a:solidFill>
              </a:rPr>
              <a:t>Samedi 14 avril 2018 (2° partie)</a:t>
            </a:r>
            <a:br>
              <a:rPr lang="fr-FR" sz="4400" dirty="0" smtClean="0">
                <a:solidFill>
                  <a:srgbClr val="00B050"/>
                </a:solidFill>
              </a:rPr>
            </a:br>
            <a:endParaRPr lang="fr-FR" sz="4400" dirty="0">
              <a:solidFill>
                <a:srgbClr val="00B050"/>
              </a:solidFill>
            </a:endParaRPr>
          </a:p>
        </p:txBody>
      </p:sp>
    </p:spTree>
    <p:extLst>
      <p:ext uri="{BB962C8B-B14F-4D97-AF65-F5344CB8AC3E}">
        <p14:creationId xmlns:p14="http://schemas.microsoft.com/office/powerpoint/2010/main" val="1984269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tile tx="0" ty="0" sx="100000" sy="100000" flip="none" algn="tl"/>
        </a:blipFill>
        <a:effectLst/>
      </p:bgPr>
    </p:bg>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73834" y="365125"/>
            <a:ext cx="4364956" cy="6176963"/>
          </a:xfrm>
          <a:solidFill>
            <a:schemeClr val="bg1"/>
          </a:solidFill>
          <a:ln w="19050" cmpd="sng">
            <a:solidFill>
              <a:schemeClr val="accent1">
                <a:alpha val="84000"/>
              </a:schemeClr>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6000"/>
            <a:lum/>
          </a:blip>
          <a:srcRect/>
          <a:tile tx="0" ty="0" sx="100000" sy="100000" flip="none" algn="tl"/>
        </a:blipFill>
        <a:effectLst/>
      </p:bgPr>
    </p:bg>
    <p:spTree>
      <p:nvGrpSpPr>
        <p:cNvPr id="1" name=""/>
        <p:cNvGrpSpPr/>
        <p:nvPr/>
      </p:nvGrpSpPr>
      <p:grpSpPr>
        <a:xfrm>
          <a:off x="0" y="0"/>
          <a:ext cx="0" cy="0"/>
          <a:chOff x="0" y="0"/>
          <a:chExt cx="0" cy="0"/>
        </a:xfrm>
      </p:grpSpPr>
      <p:sp>
        <p:nvSpPr>
          <p:cNvPr id="96258" name="TextShape 1"/>
          <p:cNvSpPr txBox="1">
            <a:spLocks noChangeArrowheads="1"/>
          </p:cNvSpPr>
          <p:nvPr/>
        </p:nvSpPr>
        <p:spPr bwMode="auto">
          <a:xfrm>
            <a:off x="1881188" y="285750"/>
            <a:ext cx="8791575" cy="735013"/>
          </a:xfrm>
          <a:prstGeom prst="rect">
            <a:avLst/>
          </a:prstGeom>
          <a:noFill/>
          <a:ln w="9525">
            <a:noFill/>
            <a:miter lim="800000"/>
            <a:headEnd/>
            <a:tailEnd/>
          </a:ln>
        </p:spPr>
        <p:txBody>
          <a:bodyPr anchor="b"/>
          <a:lstStyle/>
          <a:p>
            <a:r>
              <a:rPr lang="fr-FR" sz="3600" b="1" dirty="0">
                <a:solidFill>
                  <a:srgbClr val="FF0000"/>
                </a:solidFill>
                <a:latin typeface="Arial" charset="0"/>
                <a:ea typeface="Arial" charset="0"/>
                <a:cs typeface="Arial" charset="0"/>
              </a:rPr>
              <a:t>Faire réussir, faire comprendre</a:t>
            </a:r>
            <a:endParaRPr lang="fr-FR" sz="3600" dirty="0">
              <a:solidFill>
                <a:srgbClr val="FF0000"/>
              </a:solidFill>
              <a:latin typeface="Arial" charset="0"/>
              <a:ea typeface="Arial" charset="0"/>
              <a:cs typeface="Arial" charset="0"/>
            </a:endParaRPr>
          </a:p>
        </p:txBody>
      </p:sp>
      <p:sp>
        <p:nvSpPr>
          <p:cNvPr id="392" name="TextShape 2"/>
          <p:cNvSpPr txBox="1"/>
          <p:nvPr/>
        </p:nvSpPr>
        <p:spPr>
          <a:xfrm>
            <a:off x="2238375" y="1143000"/>
            <a:ext cx="8434388" cy="5181600"/>
          </a:xfrm>
          <a:prstGeom prst="rect">
            <a:avLst/>
          </a:prstGeom>
        </p:spPr>
        <p:txBody>
          <a:bodyPr/>
          <a:lstStyle/>
          <a:p>
            <a:pPr fontAlgn="auto">
              <a:spcBef>
                <a:spcPts val="0"/>
              </a:spcBef>
              <a:spcAft>
                <a:spcPts val="0"/>
              </a:spcAft>
              <a:defRPr/>
            </a:pPr>
            <a:r>
              <a:rPr lang="fr-FR" sz="2400" b="1" u="sng" dirty="0">
                <a:solidFill>
                  <a:srgbClr val="404040"/>
                </a:solidFill>
                <a:latin typeface="Arial" charset="0"/>
                <a:ea typeface="Arial" charset="0"/>
                <a:cs typeface="Arial" charset="0"/>
              </a:rPr>
              <a:t>Un nouvel intitulé </a:t>
            </a:r>
          </a:p>
          <a:p>
            <a:pPr fontAlgn="auto">
              <a:spcBef>
                <a:spcPts val="0"/>
              </a:spcBef>
              <a:spcAft>
                <a:spcPts val="0"/>
              </a:spcAft>
              <a:defRPr/>
            </a:pPr>
            <a:r>
              <a:rPr lang="fr-FR" sz="2400" dirty="0">
                <a:solidFill>
                  <a:srgbClr val="404040"/>
                </a:solidFill>
                <a:latin typeface="Arial" charset="0"/>
                <a:ea typeface="Arial" charset="0"/>
                <a:cs typeface="Arial" charset="0"/>
              </a:rPr>
              <a:t>	- intention d’amener les enfants </a:t>
            </a:r>
            <a:r>
              <a:rPr lang="fr-FR" sz="2400" b="1" dirty="0">
                <a:solidFill>
                  <a:srgbClr val="404040"/>
                </a:solidFill>
                <a:latin typeface="Arial" charset="0"/>
                <a:ea typeface="Arial" charset="0"/>
                <a:cs typeface="Arial" charset="0"/>
              </a:rPr>
              <a:t>à dépasser le « </a:t>
            </a:r>
            <a:r>
              <a:rPr lang="fr-FR" sz="2400" b="1" i="1" dirty="0">
                <a:solidFill>
                  <a:srgbClr val="404040"/>
                </a:solidFill>
                <a:latin typeface="Arial" charset="0"/>
                <a:ea typeface="Arial" charset="0"/>
                <a:cs typeface="Arial" charset="0"/>
              </a:rPr>
              <a:t>faire </a:t>
            </a:r>
            <a:r>
              <a:rPr lang="fr-FR" sz="2400" i="1" dirty="0">
                <a:solidFill>
                  <a:srgbClr val="404040"/>
                </a:solidFill>
                <a:latin typeface="Arial" charset="0"/>
                <a:ea typeface="Arial" charset="0"/>
                <a:cs typeface="Arial" charset="0"/>
              </a:rPr>
              <a:t>» pour parvenir </a:t>
            </a:r>
            <a:r>
              <a:rPr lang="fr-FR" sz="2400" b="1" i="1" dirty="0">
                <a:solidFill>
                  <a:srgbClr val="404040"/>
                </a:solidFill>
                <a:latin typeface="Arial" charset="0"/>
                <a:ea typeface="Arial" charset="0"/>
                <a:cs typeface="Arial" charset="0"/>
              </a:rPr>
              <a:t>à  « penser le faire ». </a:t>
            </a:r>
            <a:endParaRPr lang="fr-FR" sz="2400" b="1" i="1" dirty="0" smtClean="0">
              <a:solidFill>
                <a:srgbClr val="404040"/>
              </a:solidFill>
              <a:latin typeface="Arial" charset="0"/>
              <a:ea typeface="Arial" charset="0"/>
              <a:cs typeface="Arial" charset="0"/>
            </a:endParaRPr>
          </a:p>
          <a:p>
            <a:pPr fontAlgn="auto">
              <a:spcBef>
                <a:spcPts val="0"/>
              </a:spcBef>
              <a:spcAft>
                <a:spcPts val="0"/>
              </a:spcAft>
              <a:defRPr/>
            </a:pPr>
            <a:endParaRPr lang="fr-FR" sz="2400" b="1" i="1" dirty="0">
              <a:solidFill>
                <a:srgbClr val="404040"/>
              </a:solidFill>
              <a:latin typeface="Arial" charset="0"/>
              <a:ea typeface="Arial" charset="0"/>
              <a:cs typeface="Arial" charset="0"/>
            </a:endParaRPr>
          </a:p>
          <a:p>
            <a:pPr fontAlgn="auto">
              <a:spcBef>
                <a:spcPts val="0"/>
              </a:spcBef>
              <a:spcAft>
                <a:spcPts val="0"/>
              </a:spcAft>
              <a:defRPr/>
            </a:pPr>
            <a:r>
              <a:rPr lang="fr-FR" sz="2400" i="1" dirty="0">
                <a:solidFill>
                  <a:srgbClr val="404040"/>
                </a:solidFill>
                <a:latin typeface="Arial" charset="0"/>
                <a:ea typeface="Arial" charset="0"/>
                <a:cs typeface="Arial" charset="0"/>
              </a:rPr>
              <a:t>Ce passage </a:t>
            </a:r>
            <a:r>
              <a:rPr lang="fr-FR" sz="2400" b="1" i="1" dirty="0" smtClean="0">
                <a:solidFill>
                  <a:srgbClr val="404040"/>
                </a:solidFill>
                <a:latin typeface="Arial" charset="0"/>
                <a:ea typeface="Arial" charset="0"/>
                <a:cs typeface="Arial" charset="0"/>
              </a:rPr>
              <a:t>progressif et adapté à l’âge de l’enfant</a:t>
            </a:r>
            <a:r>
              <a:rPr lang="fr-FR" sz="2400" i="1" dirty="0" smtClean="0">
                <a:solidFill>
                  <a:srgbClr val="404040"/>
                </a:solidFill>
                <a:latin typeface="Arial" charset="0"/>
                <a:ea typeface="Arial" charset="0"/>
                <a:cs typeface="Arial" charset="0"/>
              </a:rPr>
              <a:t>, </a:t>
            </a:r>
            <a:r>
              <a:rPr lang="fr-FR" sz="2400" i="1" dirty="0">
                <a:solidFill>
                  <a:srgbClr val="404040"/>
                </a:solidFill>
                <a:latin typeface="Arial" charset="0"/>
                <a:ea typeface="Arial" charset="0"/>
                <a:cs typeface="Arial" charset="0"/>
              </a:rPr>
              <a:t>de l’action à la réflexion sur l’action, s’articule </a:t>
            </a:r>
            <a:r>
              <a:rPr lang="fr-FR" sz="2400" b="1" i="1" dirty="0">
                <a:solidFill>
                  <a:srgbClr val="404040"/>
                </a:solidFill>
                <a:latin typeface="Arial" charset="0"/>
                <a:ea typeface="Arial" charset="0"/>
                <a:cs typeface="Arial" charset="0"/>
              </a:rPr>
              <a:t>autour de quatre mots </a:t>
            </a:r>
            <a:r>
              <a:rPr lang="fr-FR" sz="2400" b="1" dirty="0">
                <a:solidFill>
                  <a:srgbClr val="404040"/>
                </a:solidFill>
                <a:latin typeface="Arial" charset="0"/>
                <a:ea typeface="Arial" charset="0"/>
                <a:cs typeface="Arial" charset="0"/>
              </a:rPr>
              <a:t>clefs : « </a:t>
            </a:r>
            <a:r>
              <a:rPr lang="fr-FR" sz="2400" b="1" i="1" dirty="0">
                <a:solidFill>
                  <a:srgbClr val="404040"/>
                </a:solidFill>
                <a:latin typeface="Arial" charset="0"/>
                <a:ea typeface="Arial" charset="0"/>
                <a:cs typeface="Arial" charset="0"/>
              </a:rPr>
              <a:t>faire », « réussir », « penser </a:t>
            </a:r>
            <a:r>
              <a:rPr lang="fr-FR" sz="2400" b="1" i="1" dirty="0" smtClean="0">
                <a:solidFill>
                  <a:srgbClr val="404040"/>
                </a:solidFill>
                <a:latin typeface="Arial" charset="0"/>
                <a:ea typeface="Arial" charset="0"/>
                <a:cs typeface="Arial" charset="0"/>
              </a:rPr>
              <a:t>», « comprendre »</a:t>
            </a:r>
            <a:r>
              <a:rPr lang="fr-FR" sz="2400" dirty="0" smtClean="0">
                <a:solidFill>
                  <a:srgbClr val="404040"/>
                </a:solidFill>
                <a:latin typeface="Arial" charset="0"/>
                <a:ea typeface="Arial" charset="0"/>
                <a:cs typeface="Arial" charset="0"/>
              </a:rPr>
              <a:t>.</a:t>
            </a:r>
            <a:endParaRPr lang="fr-FR" sz="2400" dirty="0">
              <a:solidFill>
                <a:srgbClr val="404040"/>
              </a:solidFill>
              <a:latin typeface="Arial" charset="0"/>
              <a:ea typeface="Arial" charset="0"/>
              <a:cs typeface="Arial" charset="0"/>
            </a:endParaRPr>
          </a:p>
          <a:p>
            <a:pPr fontAlgn="auto">
              <a:spcBef>
                <a:spcPts val="0"/>
              </a:spcBef>
              <a:spcAft>
                <a:spcPts val="0"/>
              </a:spcAft>
              <a:defRPr/>
            </a:pPr>
            <a:endParaRPr sz="2400" dirty="0">
              <a:latin typeface="Arial" charset="0"/>
              <a:ea typeface="Arial" charset="0"/>
              <a:cs typeface="Arial" charset="0"/>
            </a:endParaRPr>
          </a:p>
          <a:p>
            <a:pPr fontAlgn="auto">
              <a:spcBef>
                <a:spcPts val="0"/>
              </a:spcBef>
              <a:spcAft>
                <a:spcPts val="0"/>
              </a:spcAft>
              <a:defRPr/>
            </a:pPr>
            <a:endParaRPr lang="fr-FR" sz="2400" dirty="0" smtClean="0">
              <a:solidFill>
                <a:srgbClr val="002060"/>
              </a:solidFill>
              <a:latin typeface="Arial" charset="0"/>
              <a:ea typeface="Arial" charset="0"/>
              <a:cs typeface="Arial" charset="0"/>
            </a:endParaRPr>
          </a:p>
          <a:p>
            <a:pPr fontAlgn="auto">
              <a:spcBef>
                <a:spcPts val="0"/>
              </a:spcBef>
              <a:spcAft>
                <a:spcPts val="0"/>
              </a:spcAft>
              <a:defRPr/>
            </a:pPr>
            <a:r>
              <a:rPr lang="fr-FR" sz="2400" dirty="0" smtClean="0">
                <a:solidFill>
                  <a:srgbClr val="002060"/>
                </a:solidFill>
                <a:latin typeface="Arial" charset="0"/>
                <a:ea typeface="Arial" charset="0"/>
                <a:cs typeface="Arial" charset="0"/>
              </a:rPr>
              <a:t>Dans </a:t>
            </a:r>
            <a:r>
              <a:rPr lang="fr-FR" sz="2400" dirty="0">
                <a:solidFill>
                  <a:srgbClr val="002060"/>
                </a:solidFill>
                <a:latin typeface="Arial" charset="0"/>
                <a:ea typeface="Arial" charset="0"/>
                <a:cs typeface="Arial" charset="0"/>
              </a:rPr>
              <a:t>ce domaine d’apprentissage, tout autant que dans les autres, les enfants doivent «</a:t>
            </a:r>
            <a:r>
              <a:rPr lang="fr-FR" sz="2400" b="1" dirty="0">
                <a:solidFill>
                  <a:srgbClr val="002060"/>
                </a:solidFill>
                <a:latin typeface="Arial" charset="0"/>
                <a:ea typeface="Arial" charset="0"/>
                <a:cs typeface="Arial" charset="0"/>
              </a:rPr>
              <a:t> </a:t>
            </a:r>
            <a:r>
              <a:rPr lang="fr-FR" sz="2400" b="1" i="1" dirty="0">
                <a:solidFill>
                  <a:srgbClr val="002060"/>
                </a:solidFill>
                <a:latin typeface="Arial" charset="0"/>
                <a:ea typeface="Arial" charset="0"/>
                <a:cs typeface="Arial" charset="0"/>
              </a:rPr>
              <a:t>apprendre en réfléchissant et en résolvant des problèmes », </a:t>
            </a:r>
            <a:r>
              <a:rPr lang="fr-FR" sz="2400" b="1" i="1" dirty="0" smtClean="0">
                <a:solidFill>
                  <a:srgbClr val="002060"/>
                </a:solidFill>
                <a:latin typeface="Arial" charset="0"/>
                <a:ea typeface="Arial" charset="0"/>
                <a:cs typeface="Arial" charset="0"/>
              </a:rPr>
              <a:t>« </a:t>
            </a:r>
            <a:r>
              <a:rPr lang="fr-FR" sz="2400" b="1" i="1" dirty="0">
                <a:solidFill>
                  <a:srgbClr val="002060"/>
                </a:solidFill>
                <a:latin typeface="Arial" charset="0"/>
                <a:ea typeface="Arial" charset="0"/>
                <a:cs typeface="Arial" charset="0"/>
              </a:rPr>
              <a:t>apprendre en se remémorant et en mémorisant ».</a:t>
            </a:r>
            <a:endParaRPr sz="2400" b="1" dirty="0">
              <a:solidFill>
                <a:srgbClr val="002060"/>
              </a:solidFill>
              <a:latin typeface="Arial" charset="0"/>
              <a:ea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tile tx="0" ty="0" sx="100000" sy="100000" flip="none" algn="tl"/>
        </a:blipFill>
        <a:effectLst/>
      </p:bgPr>
    </p:bg>
    <p:spTree>
      <p:nvGrpSpPr>
        <p:cNvPr id="1" name=""/>
        <p:cNvGrpSpPr/>
        <p:nvPr/>
      </p:nvGrpSpPr>
      <p:grpSpPr>
        <a:xfrm>
          <a:off x="0" y="0"/>
          <a:ext cx="0" cy="0"/>
          <a:chOff x="0" y="0"/>
          <a:chExt cx="0" cy="0"/>
        </a:xfrm>
      </p:grpSpPr>
      <p:pic>
        <p:nvPicPr>
          <p:cNvPr id="97282" name="Espace réservé pour une image  10"/>
          <p:cNvPicPr>
            <a:picLocks noChangeAspect="1" noChangeArrowheads="1"/>
          </p:cNvPicPr>
          <p:nvPr/>
        </p:nvPicPr>
        <p:blipFill>
          <a:blip r:embed="rId4"/>
          <a:srcRect l="22717" r="22717"/>
          <a:stretch>
            <a:fillRect/>
          </a:stretch>
        </p:blipFill>
        <p:spPr bwMode="auto">
          <a:xfrm>
            <a:off x="853292" y="590309"/>
            <a:ext cx="3151549" cy="3247800"/>
          </a:xfrm>
          <a:prstGeom prst="rect">
            <a:avLst/>
          </a:prstGeom>
          <a:noFill/>
          <a:ln w="9525">
            <a:noFill/>
            <a:miter lim="800000"/>
            <a:headEnd/>
            <a:tailEnd/>
          </a:ln>
        </p:spPr>
      </p:pic>
      <p:pic>
        <p:nvPicPr>
          <p:cNvPr id="97283" name="Espace réservé pour une image  11"/>
          <p:cNvPicPr>
            <a:picLocks noChangeAspect="1" noChangeArrowheads="1"/>
          </p:cNvPicPr>
          <p:nvPr/>
        </p:nvPicPr>
        <p:blipFill>
          <a:blip r:embed="rId5"/>
          <a:srcRect/>
          <a:stretch>
            <a:fillRect/>
          </a:stretch>
        </p:blipFill>
        <p:spPr bwMode="auto">
          <a:xfrm>
            <a:off x="6429751" y="1191065"/>
            <a:ext cx="3638550" cy="2046288"/>
          </a:xfrm>
          <a:prstGeom prst="rect">
            <a:avLst/>
          </a:prstGeom>
          <a:noFill/>
          <a:ln w="9525">
            <a:noFill/>
            <a:miter lim="800000"/>
            <a:headEnd/>
            <a:tailEnd/>
          </a:ln>
        </p:spPr>
      </p:pic>
      <p:sp>
        <p:nvSpPr>
          <p:cNvPr id="97284" name="TextShape 1"/>
          <p:cNvSpPr txBox="1">
            <a:spLocks noChangeArrowheads="1"/>
          </p:cNvSpPr>
          <p:nvPr/>
        </p:nvSpPr>
        <p:spPr bwMode="auto">
          <a:xfrm>
            <a:off x="304800" y="4011613"/>
            <a:ext cx="4800600" cy="2609106"/>
          </a:xfrm>
          <a:prstGeom prst="rect">
            <a:avLst/>
          </a:prstGeom>
          <a:noFill/>
          <a:ln w="9525">
            <a:noFill/>
            <a:miter lim="800000"/>
            <a:headEnd/>
            <a:tailEnd/>
          </a:ln>
        </p:spPr>
        <p:txBody>
          <a:bodyPr/>
          <a:lstStyle/>
          <a:p>
            <a:r>
              <a:rPr lang="fr-FR" sz="2400" b="1" dirty="0">
                <a:solidFill>
                  <a:srgbClr val="FF0000"/>
                </a:solidFill>
                <a:latin typeface="Arial" charset="0"/>
                <a:ea typeface="Arial" charset="0"/>
                <a:cs typeface="Arial" charset="0"/>
              </a:rPr>
              <a:t>Faire faire, faire </a:t>
            </a:r>
            <a:r>
              <a:rPr lang="fr-FR" sz="2400" b="1" dirty="0" smtClean="0">
                <a:solidFill>
                  <a:srgbClr val="FF0000"/>
                </a:solidFill>
                <a:latin typeface="Arial" charset="0"/>
                <a:ea typeface="Arial" charset="0"/>
                <a:cs typeface="Arial" charset="0"/>
              </a:rPr>
              <a:t>réussir</a:t>
            </a:r>
          </a:p>
          <a:p>
            <a:r>
              <a:rPr lang="fr-FR" b="1" dirty="0" smtClean="0">
                <a:latin typeface="Arial" charset="0"/>
                <a:ea typeface="Arial" charset="0"/>
                <a:cs typeface="Arial" charset="0"/>
              </a:rPr>
              <a:t>Faire entrer l’élève dans un projet d’action : donner une intention pour l’engager dans la recherche  d’un « mieux faire »</a:t>
            </a:r>
            <a:endParaRPr lang="fr-FR" b="1" dirty="0">
              <a:latin typeface="Arial" charset="0"/>
              <a:ea typeface="Arial" charset="0"/>
              <a:cs typeface="Arial" charset="0"/>
            </a:endParaRPr>
          </a:p>
          <a:p>
            <a:r>
              <a:rPr lang="fr-FR" b="1" dirty="0">
                <a:solidFill>
                  <a:srgbClr val="404040"/>
                </a:solidFill>
                <a:latin typeface="Arial" charset="0"/>
                <a:ea typeface="Arial" charset="0"/>
                <a:cs typeface="Arial" charset="0"/>
              </a:rPr>
              <a:t>L’explicitation des critères de réussite par l’enseignant, la validation de cette réussite par les pairs ou par l’adulte, attestent pour l’enfant de la portée de son action.</a:t>
            </a:r>
            <a:endParaRPr lang="fr-FR" dirty="0">
              <a:latin typeface="Arial" charset="0"/>
              <a:ea typeface="Arial" charset="0"/>
              <a:cs typeface="Arial" charset="0"/>
            </a:endParaRPr>
          </a:p>
        </p:txBody>
      </p:sp>
      <p:sp>
        <p:nvSpPr>
          <p:cNvPr id="97285" name="TextShape 2"/>
          <p:cNvSpPr txBox="1">
            <a:spLocks noChangeArrowheads="1"/>
          </p:cNvSpPr>
          <p:nvPr/>
        </p:nvSpPr>
        <p:spPr bwMode="auto">
          <a:xfrm>
            <a:off x="5519738" y="4360639"/>
            <a:ext cx="6091237" cy="1846263"/>
          </a:xfrm>
          <a:prstGeom prst="rect">
            <a:avLst/>
          </a:prstGeom>
          <a:noFill/>
          <a:ln w="9525">
            <a:noFill/>
            <a:miter lim="800000"/>
            <a:headEnd/>
            <a:tailEnd/>
          </a:ln>
        </p:spPr>
        <p:txBody>
          <a:bodyPr/>
          <a:lstStyle/>
          <a:p>
            <a:r>
              <a:rPr lang="fr-FR" sz="2400" b="1" dirty="0">
                <a:solidFill>
                  <a:srgbClr val="FF0000"/>
                </a:solidFill>
                <a:latin typeface="Arial" charset="0"/>
                <a:ea typeface="Arial" charset="0"/>
                <a:cs typeface="Arial" charset="0"/>
              </a:rPr>
              <a:t>Faire réussir, faire comprendre</a:t>
            </a:r>
          </a:p>
          <a:p>
            <a:r>
              <a:rPr lang="fr-FR" b="1" dirty="0" smtClean="0">
                <a:solidFill>
                  <a:srgbClr val="404040"/>
                </a:solidFill>
                <a:latin typeface="Arial" charset="0"/>
                <a:ea typeface="Arial" charset="0"/>
                <a:cs typeface="Arial" charset="0"/>
              </a:rPr>
              <a:t>Réussir ne signifie pas comprendre</a:t>
            </a:r>
          </a:p>
          <a:p>
            <a:r>
              <a:rPr lang="fr-FR" b="1" dirty="0" smtClean="0">
                <a:solidFill>
                  <a:srgbClr val="404040"/>
                </a:solidFill>
                <a:latin typeface="Arial" charset="0"/>
                <a:ea typeface="Arial" charset="0"/>
                <a:cs typeface="Arial" charset="0"/>
              </a:rPr>
              <a:t>Apprendre </a:t>
            </a:r>
            <a:r>
              <a:rPr lang="fr-FR" b="1" dirty="0">
                <a:solidFill>
                  <a:srgbClr val="404040"/>
                </a:solidFill>
                <a:latin typeface="Arial" charset="0"/>
                <a:ea typeface="Arial" charset="0"/>
                <a:cs typeface="Arial" charset="0"/>
              </a:rPr>
              <a:t>à l’école, c’est prendre conscience progressivement, par le langage, de ce qui se joue dans l’action et au-delà d’elle.</a:t>
            </a:r>
            <a:endParaRPr lang="fr-FR" dirty="0">
              <a:latin typeface="Arial" charset="0"/>
              <a:ea typeface="Arial" charset="0"/>
              <a:cs typeface="Arial" charset="0"/>
            </a:endParaRPr>
          </a:p>
          <a:p>
            <a:r>
              <a:rPr lang="fr-FR" b="1" dirty="0">
                <a:solidFill>
                  <a:srgbClr val="404040"/>
                </a:solidFill>
                <a:latin typeface="Arial" charset="0"/>
                <a:ea typeface="Arial" charset="0"/>
                <a:cs typeface="Arial" charset="0"/>
              </a:rPr>
              <a:t>Apprendre à l’école, c’est suspendre l’action pour la penser.</a:t>
            </a:r>
            <a:endParaRPr lang="fr-FR" dirty="0">
              <a:latin typeface="Arial" charset="0"/>
              <a:ea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tile tx="0" ty="0" sx="100000" sy="100000" flip="none" algn="tl"/>
        </a:blipFill>
        <a:effectLst/>
      </p:bgPr>
    </p:bg>
    <p:spTree>
      <p:nvGrpSpPr>
        <p:cNvPr id="1" name=""/>
        <p:cNvGrpSpPr/>
        <p:nvPr/>
      </p:nvGrpSpPr>
      <p:grpSpPr>
        <a:xfrm>
          <a:off x="0" y="0"/>
          <a:ext cx="0" cy="0"/>
          <a:chOff x="0" y="0"/>
          <a:chExt cx="0" cy="0"/>
        </a:xfrm>
      </p:grpSpPr>
      <p:sp>
        <p:nvSpPr>
          <p:cNvPr id="98306" name="TextShape 1"/>
          <p:cNvSpPr txBox="1">
            <a:spLocks noChangeArrowheads="1"/>
          </p:cNvSpPr>
          <p:nvPr/>
        </p:nvSpPr>
        <p:spPr bwMode="auto">
          <a:xfrm>
            <a:off x="838200" y="365125"/>
            <a:ext cx="9829800" cy="777875"/>
          </a:xfrm>
          <a:prstGeom prst="rect">
            <a:avLst/>
          </a:prstGeom>
          <a:noFill/>
          <a:ln w="9525">
            <a:noFill/>
            <a:miter lim="800000"/>
            <a:headEnd/>
            <a:tailEnd/>
          </a:ln>
        </p:spPr>
        <p:txBody>
          <a:bodyPr anchor="b"/>
          <a:lstStyle/>
          <a:p>
            <a:pPr>
              <a:lnSpc>
                <a:spcPct val="90000"/>
              </a:lnSpc>
            </a:pPr>
            <a:r>
              <a:rPr lang="fr-FR" sz="3200" b="1" dirty="0">
                <a:solidFill>
                  <a:srgbClr val="FF0000"/>
                </a:solidFill>
                <a:latin typeface="Calibri" pitchFamily="34" charset="0"/>
              </a:rPr>
              <a:t>Provoquer la mise en action de la pensée</a:t>
            </a:r>
            <a:endParaRPr lang="fr-FR" sz="3200" dirty="0">
              <a:solidFill>
                <a:srgbClr val="FF0000"/>
              </a:solidFill>
              <a:latin typeface="Calibri" pitchFamily="34" charset="0"/>
            </a:endParaRPr>
          </a:p>
        </p:txBody>
      </p:sp>
      <p:sp>
        <p:nvSpPr>
          <p:cNvPr id="98307" name="TextShape 2"/>
          <p:cNvSpPr txBox="1">
            <a:spLocks noChangeArrowheads="1"/>
          </p:cNvSpPr>
          <p:nvPr/>
        </p:nvSpPr>
        <p:spPr bwMode="auto">
          <a:xfrm>
            <a:off x="838200" y="1371600"/>
            <a:ext cx="10134600" cy="4901878"/>
          </a:xfrm>
          <a:prstGeom prst="rect">
            <a:avLst/>
          </a:prstGeom>
          <a:noFill/>
          <a:ln w="9525">
            <a:noFill/>
            <a:miter lim="800000"/>
            <a:headEnd/>
            <a:tailEnd/>
          </a:ln>
        </p:spPr>
        <p:txBody>
          <a:bodyPr/>
          <a:lstStyle/>
          <a:p>
            <a:endParaRPr lang="fr-FR" sz="2000" b="1" dirty="0" smtClean="0">
              <a:solidFill>
                <a:srgbClr val="404040"/>
              </a:solidFill>
            </a:endParaRPr>
          </a:p>
          <a:p>
            <a:endParaRPr lang="fr-FR" sz="2000" b="1" dirty="0" smtClean="0">
              <a:solidFill>
                <a:srgbClr val="404040"/>
              </a:solidFill>
            </a:endParaRPr>
          </a:p>
          <a:p>
            <a:endParaRPr lang="fr-FR" sz="2000" b="1" dirty="0" smtClean="0">
              <a:solidFill>
                <a:srgbClr val="404040"/>
              </a:solidFill>
            </a:endParaRPr>
          </a:p>
          <a:p>
            <a:r>
              <a:rPr lang="fr-FR" sz="2400" b="1" dirty="0" smtClean="0">
                <a:solidFill>
                  <a:srgbClr val="404040"/>
                </a:solidFill>
                <a:latin typeface="Arial" charset="0"/>
                <a:ea typeface="Arial" charset="0"/>
                <a:cs typeface="Arial" charset="0"/>
              </a:rPr>
              <a:t>Prendre de la distance par le langage: « </a:t>
            </a:r>
            <a:r>
              <a:rPr lang="fr-FR" sz="2400" b="1" dirty="0">
                <a:solidFill>
                  <a:srgbClr val="404040"/>
                </a:solidFill>
                <a:latin typeface="Arial" charset="0"/>
                <a:ea typeface="Arial" charset="0"/>
                <a:cs typeface="Arial" charset="0"/>
              </a:rPr>
              <a:t>Penser le faire </a:t>
            </a:r>
            <a:r>
              <a:rPr lang="fr-FR" sz="2400" b="1" dirty="0" smtClean="0">
                <a:solidFill>
                  <a:srgbClr val="404040"/>
                </a:solidFill>
                <a:latin typeface="Arial" charset="0"/>
                <a:ea typeface="Arial" charset="0"/>
                <a:cs typeface="Arial" charset="0"/>
              </a:rPr>
              <a:t>» </a:t>
            </a:r>
          </a:p>
          <a:p>
            <a:endParaRPr lang="fr-FR" sz="2000" b="1" dirty="0" smtClean="0">
              <a:solidFill>
                <a:srgbClr val="404040"/>
              </a:solidFill>
              <a:latin typeface="Arial" charset="0"/>
              <a:ea typeface="Arial" charset="0"/>
              <a:cs typeface="Arial" charset="0"/>
            </a:endParaRPr>
          </a:p>
          <a:p>
            <a:endParaRPr lang="fr-FR" sz="2000" b="1" dirty="0" smtClean="0">
              <a:solidFill>
                <a:srgbClr val="404040"/>
              </a:solidFill>
              <a:latin typeface="Arial" charset="0"/>
              <a:ea typeface="Arial" charset="0"/>
              <a:cs typeface="Arial" charset="0"/>
            </a:endParaRPr>
          </a:p>
          <a:p>
            <a:r>
              <a:rPr lang="fr-FR" sz="2400" b="1" dirty="0" smtClean="0">
                <a:solidFill>
                  <a:srgbClr val="404040"/>
                </a:solidFill>
                <a:latin typeface="Arial" charset="0"/>
                <a:ea typeface="Arial" charset="0"/>
                <a:cs typeface="Arial" charset="0"/>
              </a:rPr>
              <a:t>Mettre en relation les actions et leurs effets </a:t>
            </a:r>
          </a:p>
          <a:p>
            <a:endParaRPr lang="fr-FR" sz="2000" b="1" dirty="0" smtClean="0">
              <a:solidFill>
                <a:srgbClr val="404040"/>
              </a:solidFill>
              <a:latin typeface="Arial" charset="0"/>
              <a:ea typeface="Arial" charset="0"/>
              <a:cs typeface="Arial" charset="0"/>
            </a:endParaRPr>
          </a:p>
          <a:p>
            <a:r>
              <a:rPr lang="fr-FR" sz="2000" b="1" dirty="0" smtClean="0">
                <a:solidFill>
                  <a:srgbClr val="404040"/>
                </a:solidFill>
                <a:latin typeface="Arial" charset="0"/>
                <a:ea typeface="Arial" charset="0"/>
                <a:cs typeface="Arial" charset="0"/>
              </a:rPr>
              <a:t> </a:t>
            </a:r>
            <a:r>
              <a:rPr lang="fr-FR" sz="2400" b="1" dirty="0" smtClean="0">
                <a:solidFill>
                  <a:srgbClr val="404040"/>
                </a:solidFill>
                <a:latin typeface="Arial" charset="0"/>
                <a:ea typeface="Arial" charset="0"/>
                <a:cs typeface="Arial" charset="0"/>
              </a:rPr>
              <a:t>Offrir des alternatives de choix: permettre à l’élève de choisir parmi des réponses: devenir </a:t>
            </a:r>
            <a:r>
              <a:rPr lang="fr-FR" sz="2400" b="1" dirty="0">
                <a:solidFill>
                  <a:srgbClr val="404040"/>
                </a:solidFill>
                <a:latin typeface="Arial" charset="0"/>
                <a:ea typeface="Arial" charset="0"/>
                <a:cs typeface="Arial" charset="0"/>
              </a:rPr>
              <a:t>autonome, c’est être amené à </a:t>
            </a:r>
            <a:r>
              <a:rPr lang="fr-FR" sz="2400" b="1" dirty="0" smtClean="0">
                <a:solidFill>
                  <a:srgbClr val="404040"/>
                </a:solidFill>
                <a:latin typeface="Arial" charset="0"/>
                <a:ea typeface="Arial" charset="0"/>
                <a:cs typeface="Arial" charset="0"/>
              </a:rPr>
              <a:t>choisir</a:t>
            </a:r>
            <a:endParaRPr lang="fr-FR" sz="2400" dirty="0">
              <a:latin typeface="Arial" charset="0"/>
              <a:ea typeface="Arial" charset="0"/>
              <a:cs typeface="Arial" charset="0"/>
            </a:endParaRPr>
          </a:p>
        </p:txBody>
      </p:sp>
      <p:sp>
        <p:nvSpPr>
          <p:cNvPr id="5" name="Rectangle 4"/>
          <p:cNvSpPr/>
          <p:nvPr/>
        </p:nvSpPr>
        <p:spPr>
          <a:xfrm>
            <a:off x="838200" y="1371600"/>
            <a:ext cx="10724909" cy="738664"/>
          </a:xfrm>
          <a:prstGeom prst="rect">
            <a:avLst/>
          </a:prstGeom>
        </p:spPr>
        <p:txBody>
          <a:bodyPr wrap="square">
            <a:spAutoFit/>
          </a:bodyPr>
          <a:lstStyle/>
          <a:p>
            <a:endParaRPr lang="fr-FR" b="1" dirty="0" smtClean="0">
              <a:solidFill>
                <a:srgbClr val="404040"/>
              </a:solidFill>
            </a:endParaRPr>
          </a:p>
          <a:p>
            <a:r>
              <a:rPr lang="fr-FR" sz="2400" b="1" dirty="0" smtClean="0">
                <a:solidFill>
                  <a:srgbClr val="404040"/>
                </a:solidFill>
                <a:latin typeface="Arial" charset="0"/>
                <a:ea typeface="Arial" charset="0"/>
                <a:cs typeface="Arial" charset="0"/>
              </a:rPr>
              <a:t>Comprendre qu’à travers un jeu il y a quelque chose à apprendre</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tile tx="0" ty="0" sx="100000" sy="100000" flip="none" algn="tl"/>
        </a:blipFill>
        <a:effectLst/>
      </p:bgPr>
    </p:bg>
    <p:spTree>
      <p:nvGrpSpPr>
        <p:cNvPr id="1" name=""/>
        <p:cNvGrpSpPr/>
        <p:nvPr/>
      </p:nvGrpSpPr>
      <p:grpSpPr>
        <a:xfrm>
          <a:off x="0" y="0"/>
          <a:ext cx="0" cy="0"/>
          <a:chOff x="0" y="0"/>
          <a:chExt cx="0" cy="0"/>
        </a:xfrm>
      </p:grpSpPr>
      <p:pic>
        <p:nvPicPr>
          <p:cNvPr id="99330" name="Espace réservé pour une image  6"/>
          <p:cNvPicPr>
            <a:picLocks noChangeAspect="1" noChangeArrowheads="1"/>
          </p:cNvPicPr>
          <p:nvPr/>
        </p:nvPicPr>
        <p:blipFill>
          <a:blip r:embed="rId4"/>
          <a:srcRect t="13458" b="13458"/>
          <a:stretch>
            <a:fillRect/>
          </a:stretch>
        </p:blipFill>
        <p:spPr bwMode="auto">
          <a:xfrm>
            <a:off x="715505" y="371958"/>
            <a:ext cx="5052267" cy="4298197"/>
          </a:xfrm>
          <a:prstGeom prst="rect">
            <a:avLst/>
          </a:prstGeom>
          <a:noFill/>
          <a:ln w="9525">
            <a:noFill/>
            <a:miter lim="800000"/>
            <a:headEnd/>
            <a:tailEnd/>
          </a:ln>
        </p:spPr>
      </p:pic>
      <p:pic>
        <p:nvPicPr>
          <p:cNvPr id="99331" name="Espace réservé pour une image  7"/>
          <p:cNvPicPr>
            <a:picLocks noChangeAspect="1" noChangeArrowheads="1"/>
          </p:cNvPicPr>
          <p:nvPr/>
        </p:nvPicPr>
        <p:blipFill>
          <a:blip r:embed="rId5"/>
          <a:srcRect l="5196" r="5196"/>
          <a:stretch>
            <a:fillRect/>
          </a:stretch>
        </p:blipFill>
        <p:spPr bwMode="auto">
          <a:xfrm>
            <a:off x="6691555" y="637248"/>
            <a:ext cx="2627313" cy="1649412"/>
          </a:xfrm>
          <a:prstGeom prst="rect">
            <a:avLst/>
          </a:prstGeom>
          <a:noFill/>
          <a:ln w="9525">
            <a:noFill/>
            <a:miter lim="800000"/>
            <a:headEnd/>
            <a:tailEnd/>
          </a:ln>
        </p:spPr>
      </p:pic>
      <p:pic>
        <p:nvPicPr>
          <p:cNvPr id="99332" name="Espace réservé pour une image  8"/>
          <p:cNvPicPr>
            <a:picLocks noChangeAspect="1" noChangeArrowheads="1"/>
          </p:cNvPicPr>
          <p:nvPr/>
        </p:nvPicPr>
        <p:blipFill>
          <a:blip r:embed="rId6"/>
          <a:srcRect/>
          <a:stretch>
            <a:fillRect/>
          </a:stretch>
        </p:blipFill>
        <p:spPr bwMode="auto">
          <a:xfrm>
            <a:off x="6693143" y="2773227"/>
            <a:ext cx="2625725" cy="1476375"/>
          </a:xfrm>
          <a:prstGeom prst="rect">
            <a:avLst/>
          </a:prstGeom>
          <a:noFill/>
          <a:ln w="9525">
            <a:noFill/>
            <a:miter lim="800000"/>
            <a:headEnd/>
            <a:tailEnd/>
          </a:ln>
        </p:spPr>
      </p:pic>
      <p:sp>
        <p:nvSpPr>
          <p:cNvPr id="99333" name="TextShape 2"/>
          <p:cNvSpPr txBox="1">
            <a:spLocks noChangeArrowheads="1"/>
          </p:cNvSpPr>
          <p:nvPr/>
        </p:nvSpPr>
        <p:spPr bwMode="auto">
          <a:xfrm>
            <a:off x="1028700" y="5305424"/>
            <a:ext cx="10248900" cy="1405341"/>
          </a:xfrm>
          <a:prstGeom prst="rect">
            <a:avLst/>
          </a:prstGeom>
          <a:noFill/>
          <a:ln w="9525">
            <a:noFill/>
            <a:miter lim="800000"/>
            <a:headEnd/>
            <a:tailEnd/>
          </a:ln>
        </p:spPr>
        <p:txBody>
          <a:bodyPr anchor="b"/>
          <a:lstStyle/>
          <a:p>
            <a:pPr>
              <a:spcBef>
                <a:spcPct val="0"/>
              </a:spcBef>
            </a:pPr>
            <a:r>
              <a:rPr lang="fr-FR" dirty="0">
                <a:solidFill>
                  <a:srgbClr val="000000"/>
                </a:solidFill>
              </a:rPr>
              <a:t>Les habitudes de travail qui vont s’y développer seront ainsi progressivement plus fortes et plus prégnantes. Les récurrences dans le</a:t>
            </a:r>
            <a:endParaRPr lang="fr-FR" dirty="0"/>
          </a:p>
          <a:p>
            <a:pPr>
              <a:spcBef>
                <a:spcPct val="0"/>
              </a:spcBef>
            </a:pPr>
            <a:r>
              <a:rPr lang="fr-FR" dirty="0">
                <a:solidFill>
                  <a:srgbClr val="000000"/>
                </a:solidFill>
              </a:rPr>
              <a:t>déroulement temporel, les efforts faits par l’enseignant afin de concevoir, avec l’aide du groupe, des aides</a:t>
            </a:r>
            <a:endParaRPr lang="fr-FR" dirty="0"/>
          </a:p>
          <a:p>
            <a:pPr>
              <a:spcBef>
                <a:spcPct val="0"/>
              </a:spcBef>
            </a:pPr>
            <a:r>
              <a:rPr lang="fr-FR" dirty="0">
                <a:solidFill>
                  <a:srgbClr val="000000"/>
                </a:solidFill>
              </a:rPr>
              <a:t>à la portée des enfants pour structurer l’espace (</a:t>
            </a:r>
            <a:r>
              <a:rPr lang="fr-FR" i="1" dirty="0">
                <a:solidFill>
                  <a:srgbClr val="000000"/>
                </a:solidFill>
              </a:rPr>
              <a:t>pictogrammes, codes couleurs, photos légendées…)</a:t>
            </a:r>
            <a:endParaRPr lang="fr-FR" dirty="0"/>
          </a:p>
          <a:p>
            <a:pPr>
              <a:spcBef>
                <a:spcPct val="0"/>
              </a:spcBef>
            </a:pPr>
            <a:r>
              <a:rPr lang="fr-FR" dirty="0">
                <a:solidFill>
                  <a:srgbClr val="000000"/>
                </a:solidFill>
              </a:rPr>
              <a:t>sont essentielles pour aider les enfants les plus fragiles. Ces dispositifs permettent aux enfants d’être</a:t>
            </a:r>
            <a:endParaRPr lang="fr-FR" dirty="0"/>
          </a:p>
          <a:p>
            <a:pPr>
              <a:spcBef>
                <a:spcPct val="0"/>
              </a:spcBef>
            </a:pPr>
            <a:r>
              <a:rPr lang="fr-FR" dirty="0">
                <a:solidFill>
                  <a:srgbClr val="000000"/>
                </a:solidFill>
              </a:rPr>
              <a:t>peu à peu plus autonomes, d’être mieux à mêmes de gérer leur activité.</a:t>
            </a:r>
            <a:endParaRPr lang="fr-FR"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6000"/>
            <a:lum/>
          </a:blip>
          <a:srcRect/>
          <a:tile tx="0" ty="0" sx="100000" sy="100000" flip="none" algn="tl"/>
        </a:blipFill>
        <a:effectLst/>
      </p:bgPr>
    </p:bg>
    <p:spTree>
      <p:nvGrpSpPr>
        <p:cNvPr id="1" name=""/>
        <p:cNvGrpSpPr/>
        <p:nvPr/>
      </p:nvGrpSpPr>
      <p:grpSpPr>
        <a:xfrm>
          <a:off x="0" y="0"/>
          <a:ext cx="0" cy="0"/>
          <a:chOff x="0" y="0"/>
          <a:chExt cx="0" cy="0"/>
        </a:xfrm>
      </p:grpSpPr>
      <p:sp>
        <p:nvSpPr>
          <p:cNvPr id="100354" name="Titre 1"/>
          <p:cNvSpPr>
            <a:spLocks noGrp="1"/>
          </p:cNvSpPr>
          <p:nvPr>
            <p:ph type="title"/>
          </p:nvPr>
        </p:nvSpPr>
        <p:spPr>
          <a:xfrm>
            <a:off x="407988" y="-540483"/>
            <a:ext cx="10944225" cy="7129463"/>
          </a:xfrm>
        </p:spPr>
        <p:txBody>
          <a:bodyPr>
            <a:normAutofit fontScale="90000"/>
          </a:bodyPr>
          <a:lstStyle/>
          <a:p>
            <a:pPr algn="ct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Arial" charset="0"/>
                <a:ea typeface="Arial" charset="0"/>
                <a:cs typeface="Arial" charset="0"/>
              </a:rPr>
              <a:t>  </a:t>
            </a:r>
            <a:r>
              <a:rPr lang="fr-FR" sz="4000" b="1" dirty="0" smtClean="0">
                <a:solidFill>
                  <a:srgbClr val="FF0000"/>
                </a:solidFill>
                <a:latin typeface="Arial" charset="0"/>
                <a:ea typeface="Arial" charset="0"/>
                <a:cs typeface="Arial" charset="0"/>
              </a:rPr>
              <a:t>Offrir des espaces de travail structurants </a:t>
            </a:r>
            <a:br>
              <a:rPr lang="fr-FR" sz="4000" b="1" dirty="0" smtClean="0">
                <a:solidFill>
                  <a:srgbClr val="FF0000"/>
                </a:solidFill>
                <a:latin typeface="Arial" charset="0"/>
                <a:ea typeface="Arial" charset="0"/>
                <a:cs typeface="Arial" charset="0"/>
              </a:rPr>
            </a:br>
            <a:r>
              <a:rPr lang="fr-FR" sz="4000" b="1" dirty="0" smtClean="0">
                <a:solidFill>
                  <a:srgbClr val="FF0000"/>
                </a:solidFill>
                <a:latin typeface="Arial" charset="0"/>
                <a:ea typeface="Arial" charset="0"/>
                <a:cs typeface="Arial" charset="0"/>
              </a:rPr>
              <a:t>  et structurés</a:t>
            </a:r>
            <a:br>
              <a:rPr lang="fr-FR" sz="4000" b="1" dirty="0" smtClean="0">
                <a:solidFill>
                  <a:srgbClr val="FF0000"/>
                </a:solidFill>
                <a:latin typeface="Arial" charset="0"/>
                <a:ea typeface="Arial" charset="0"/>
                <a:cs typeface="Arial" charset="0"/>
              </a:rPr>
            </a:br>
            <a:r>
              <a:rPr lang="fr-FR" sz="4000" b="1" dirty="0" smtClean="0">
                <a:solidFill>
                  <a:srgbClr val="FF0000"/>
                </a:solidFill>
                <a:latin typeface="Arial" charset="0"/>
                <a:ea typeface="Arial" charset="0"/>
                <a:cs typeface="Arial" charset="0"/>
              </a:rPr>
              <a:t/>
            </a:r>
            <a:br>
              <a:rPr lang="fr-FR" sz="4000" b="1" dirty="0" smtClean="0">
                <a:solidFill>
                  <a:srgbClr val="FF0000"/>
                </a:solidFill>
                <a:latin typeface="Arial" charset="0"/>
                <a:ea typeface="Arial" charset="0"/>
                <a:cs typeface="Arial" charset="0"/>
              </a:rPr>
            </a:br>
            <a:r>
              <a:rPr lang="fr-FR" sz="3600" b="1" dirty="0" smtClean="0">
                <a:solidFill>
                  <a:srgbClr val="FF0000"/>
                </a:solidFill>
                <a:latin typeface="Arial" charset="0"/>
                <a:ea typeface="Arial" charset="0"/>
                <a:cs typeface="Arial" charset="0"/>
              </a:rPr>
              <a:t>  </a:t>
            </a:r>
            <a:r>
              <a:rPr lang="fr-FR" sz="2800" dirty="0" smtClean="0">
                <a:solidFill>
                  <a:srgbClr val="404040"/>
                </a:solidFill>
                <a:latin typeface="Arial" charset="0"/>
                <a:ea typeface="Arial" charset="0"/>
                <a:cs typeface="Arial" charset="0"/>
              </a:rPr>
              <a:t/>
            </a:r>
            <a:br>
              <a:rPr lang="fr-FR" sz="2800" dirty="0" smtClean="0">
                <a:solidFill>
                  <a:srgbClr val="404040"/>
                </a:solidFill>
                <a:latin typeface="Arial" charset="0"/>
                <a:ea typeface="Arial" charset="0"/>
                <a:cs typeface="Arial" charset="0"/>
              </a:rPr>
            </a:br>
            <a:r>
              <a:rPr lang="fr-FR" sz="2900" dirty="0" smtClean="0">
                <a:solidFill>
                  <a:srgbClr val="404040"/>
                </a:solidFill>
                <a:latin typeface="Arial" charset="0"/>
                <a:ea typeface="Arial" charset="0"/>
                <a:cs typeface="Arial" charset="0"/>
              </a:rPr>
              <a:t>Créer les supports permettant  la mise à distance de l’action:  élaborer des formes variées et évolutives de représentations du réel: maquette, figurines, photos, images, traces graphiques, plans… pour constituer des supports </a:t>
            </a:r>
            <a:r>
              <a:rPr lang="fr-FR" sz="2900" dirty="0" smtClean="0">
                <a:latin typeface="Arial" charset="0"/>
                <a:ea typeface="Arial" charset="0"/>
                <a:cs typeface="Arial" charset="0"/>
              </a:rPr>
              <a:t>d’observation, d’évocation, d’anticipation</a:t>
            </a:r>
            <a:r>
              <a:rPr lang="fr-FR" sz="2900" dirty="0" smtClean="0">
                <a:solidFill>
                  <a:srgbClr val="404040"/>
                </a:solidFill>
                <a:latin typeface="Arial" charset="0"/>
                <a:ea typeface="Arial" charset="0"/>
                <a:cs typeface="Arial" charset="0"/>
              </a:rPr>
              <a:t/>
            </a:r>
            <a:br>
              <a:rPr lang="fr-FR" sz="2900" dirty="0" smtClean="0">
                <a:solidFill>
                  <a:srgbClr val="404040"/>
                </a:solidFill>
                <a:latin typeface="Arial" charset="0"/>
                <a:ea typeface="Arial" charset="0"/>
                <a:cs typeface="Arial" charset="0"/>
              </a:rPr>
            </a:br>
            <a:r>
              <a:rPr lang="fr-FR" sz="2800" dirty="0" smtClean="0">
                <a:solidFill>
                  <a:srgbClr val="404040"/>
                </a:solidFill>
                <a:latin typeface="Arial" charset="0"/>
                <a:ea typeface="Arial" charset="0"/>
                <a:cs typeface="Arial" charset="0"/>
              </a:rPr>
              <a:t/>
            </a:r>
            <a:br>
              <a:rPr lang="fr-FR" sz="2800" dirty="0" smtClean="0">
                <a:solidFill>
                  <a:srgbClr val="404040"/>
                </a:solidFill>
                <a:latin typeface="Arial" charset="0"/>
                <a:ea typeface="Arial" charset="0"/>
                <a:cs typeface="Arial" charset="0"/>
              </a:rPr>
            </a:br>
            <a:r>
              <a:rPr lang="fr-FR" sz="2800" dirty="0" smtClean="0">
                <a:solidFill>
                  <a:srgbClr val="404040"/>
                </a:solidFill>
                <a:latin typeface="Arial" charset="0"/>
              </a:rPr>
              <a:t/>
            </a:r>
            <a:br>
              <a:rPr lang="fr-FR" sz="2800" dirty="0" smtClean="0">
                <a:solidFill>
                  <a:srgbClr val="404040"/>
                </a:solidFill>
                <a:latin typeface="Arial" charset="0"/>
              </a:rPr>
            </a:br>
            <a:r>
              <a:rPr lang="fr-FR" sz="3600" dirty="0" smtClean="0">
                <a:latin typeface="Arial" charset="0"/>
              </a:rPr>
              <a:t/>
            </a:r>
            <a:br>
              <a:rPr lang="fr-FR" sz="3600" dirty="0" smtClean="0">
                <a:latin typeface="Arial"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dirty="0" smtClean="0">
                <a:latin typeface="Arial" charset="0"/>
              </a:rPr>
              <a:t/>
            </a:r>
            <a:br>
              <a:rPr lang="fr-FR" dirty="0" smtClean="0">
                <a:latin typeface="Arial" charset="0"/>
              </a:rPr>
            </a:br>
            <a:endParaRPr lang="fr-FR" dirty="0" smtClean="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tile tx="0" ty="0" sx="100000" sy="100000" flip="none" algn="tl"/>
        </a:blipFill>
        <a:effectLst/>
      </p:bgPr>
    </p:bg>
    <p:spTree>
      <p:nvGrpSpPr>
        <p:cNvPr id="1" name=""/>
        <p:cNvGrpSpPr/>
        <p:nvPr/>
      </p:nvGrpSpPr>
      <p:grpSpPr>
        <a:xfrm>
          <a:off x="0" y="0"/>
          <a:ext cx="0" cy="0"/>
          <a:chOff x="0" y="0"/>
          <a:chExt cx="0" cy="0"/>
        </a:xfrm>
      </p:grpSpPr>
      <p:sp>
        <p:nvSpPr>
          <p:cNvPr id="101378" name="TextShape 1"/>
          <p:cNvSpPr txBox="1">
            <a:spLocks noChangeArrowheads="1"/>
          </p:cNvSpPr>
          <p:nvPr/>
        </p:nvSpPr>
        <p:spPr bwMode="auto">
          <a:xfrm>
            <a:off x="809625" y="285750"/>
            <a:ext cx="9829800" cy="857250"/>
          </a:xfrm>
          <a:prstGeom prst="rect">
            <a:avLst/>
          </a:prstGeom>
          <a:noFill/>
          <a:ln w="9525">
            <a:noFill/>
            <a:miter lim="800000"/>
            <a:headEnd/>
            <a:tailEnd/>
          </a:ln>
        </p:spPr>
        <p:txBody>
          <a:bodyPr anchor="b"/>
          <a:lstStyle/>
          <a:p>
            <a:pPr algn="ctr"/>
            <a:r>
              <a:rPr lang="fr-FR" sz="3600" b="1" dirty="0">
                <a:solidFill>
                  <a:srgbClr val="FF0000"/>
                </a:solidFill>
                <a:latin typeface="Arial" charset="0"/>
                <a:ea typeface="Arial" charset="0"/>
                <a:cs typeface="Arial" charset="0"/>
              </a:rPr>
              <a:t>Mobiliser le langage</a:t>
            </a:r>
            <a:endParaRPr lang="fr-FR" sz="3600" dirty="0">
              <a:solidFill>
                <a:srgbClr val="FF0000"/>
              </a:solidFill>
              <a:latin typeface="Arial" charset="0"/>
              <a:ea typeface="Arial" charset="0"/>
              <a:cs typeface="Arial" charset="0"/>
            </a:endParaRPr>
          </a:p>
        </p:txBody>
      </p:sp>
      <p:sp>
        <p:nvSpPr>
          <p:cNvPr id="101379" name="TextShape 2"/>
          <p:cNvSpPr txBox="1">
            <a:spLocks noChangeArrowheads="1"/>
          </p:cNvSpPr>
          <p:nvPr/>
        </p:nvSpPr>
        <p:spPr bwMode="auto">
          <a:xfrm>
            <a:off x="609600" y="1219200"/>
            <a:ext cx="10820400" cy="4084638"/>
          </a:xfrm>
          <a:prstGeom prst="rect">
            <a:avLst/>
          </a:prstGeom>
          <a:noFill/>
          <a:ln w="9525">
            <a:noFill/>
            <a:miter lim="800000"/>
            <a:headEnd/>
            <a:tailEnd/>
          </a:ln>
        </p:spPr>
        <p:txBody>
          <a:bodyPr/>
          <a:lstStyle/>
          <a:p>
            <a:r>
              <a:rPr lang="fr-FR" sz="2800" b="1" dirty="0">
                <a:solidFill>
                  <a:srgbClr val="404040"/>
                </a:solidFill>
                <a:latin typeface="Arial" charset="0"/>
                <a:ea typeface="Arial" charset="0"/>
                <a:cs typeface="Arial" charset="0"/>
              </a:rPr>
              <a:t>Mettre des mots sur l’action</a:t>
            </a:r>
          </a:p>
          <a:p>
            <a:endParaRPr lang="fr-FR" sz="2800" dirty="0">
              <a:latin typeface="Arial" charset="0"/>
              <a:ea typeface="Arial" charset="0"/>
              <a:cs typeface="Arial" charset="0"/>
            </a:endParaRPr>
          </a:p>
          <a:p>
            <a:r>
              <a:rPr lang="fr-FR" sz="2800" b="1" dirty="0">
                <a:solidFill>
                  <a:srgbClr val="404040"/>
                </a:solidFill>
                <a:latin typeface="Arial" charset="0"/>
                <a:ea typeface="Arial" charset="0"/>
                <a:cs typeface="Arial" charset="0"/>
              </a:rPr>
              <a:t>Se remémorer et réinvestir</a:t>
            </a:r>
          </a:p>
          <a:p>
            <a:endParaRPr lang="fr-FR" sz="2800" dirty="0">
              <a:latin typeface="Arial" charset="0"/>
              <a:ea typeface="Arial" charset="0"/>
              <a:cs typeface="Arial" charset="0"/>
            </a:endParaRPr>
          </a:p>
          <a:p>
            <a:r>
              <a:rPr lang="fr-FR" sz="2800" b="1" dirty="0">
                <a:solidFill>
                  <a:srgbClr val="404040"/>
                </a:solidFill>
                <a:latin typeface="Arial" charset="0"/>
                <a:ea typeface="Arial" charset="0"/>
                <a:cs typeface="Arial" charset="0"/>
              </a:rPr>
              <a:t>Tirer parti des outils: </a:t>
            </a:r>
            <a:r>
              <a:rPr lang="fr-FR" sz="2000" b="1" dirty="0">
                <a:solidFill>
                  <a:srgbClr val="404040"/>
                </a:solidFill>
                <a:latin typeface="Arial" charset="0"/>
                <a:ea typeface="Arial" charset="0"/>
                <a:cs typeface="Arial" charset="0"/>
              </a:rPr>
              <a:t>matériel, matériel miniature (maquette), album…</a:t>
            </a:r>
          </a:p>
          <a:p>
            <a:endParaRPr lang="fr-FR" sz="2800" dirty="0">
              <a:latin typeface="Arial" charset="0"/>
              <a:ea typeface="Arial" charset="0"/>
              <a:cs typeface="Arial" charset="0"/>
            </a:endParaRPr>
          </a:p>
          <a:p>
            <a:r>
              <a:rPr lang="fr-FR" sz="2800" b="1" dirty="0">
                <a:solidFill>
                  <a:srgbClr val="404040"/>
                </a:solidFill>
                <a:latin typeface="Arial" charset="0"/>
                <a:ea typeface="Arial" charset="0"/>
                <a:cs typeface="Arial" charset="0"/>
              </a:rPr>
              <a:t>Donner son avis, justifier, anticiper</a:t>
            </a:r>
            <a:endParaRPr lang="fr-FR" sz="2800" dirty="0">
              <a:latin typeface="Arial" charset="0"/>
              <a:ea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tile tx="0" ty="0" sx="100000" sy="100000" flip="none" algn="tl"/>
        </a:blipFill>
        <a:effectLst/>
      </p:bgPr>
    </p:bg>
    <p:spTree>
      <p:nvGrpSpPr>
        <p:cNvPr id="1" name=""/>
        <p:cNvGrpSpPr/>
        <p:nvPr/>
      </p:nvGrpSpPr>
      <p:grpSpPr>
        <a:xfrm>
          <a:off x="0" y="0"/>
          <a:ext cx="0" cy="0"/>
          <a:chOff x="0" y="0"/>
          <a:chExt cx="0" cy="0"/>
        </a:xfrm>
      </p:grpSpPr>
      <p:sp>
        <p:nvSpPr>
          <p:cNvPr id="102402" name="TextShape 1"/>
          <p:cNvSpPr txBox="1">
            <a:spLocks noChangeArrowheads="1"/>
          </p:cNvSpPr>
          <p:nvPr/>
        </p:nvSpPr>
        <p:spPr bwMode="auto">
          <a:xfrm>
            <a:off x="838200" y="365125"/>
            <a:ext cx="9829800" cy="625475"/>
          </a:xfrm>
          <a:prstGeom prst="rect">
            <a:avLst/>
          </a:prstGeom>
          <a:noFill/>
          <a:ln w="9525">
            <a:noFill/>
            <a:miter lim="800000"/>
            <a:headEnd/>
            <a:tailEnd/>
          </a:ln>
        </p:spPr>
        <p:txBody>
          <a:bodyPr anchor="b"/>
          <a:lstStyle/>
          <a:p>
            <a:pPr algn="ctr"/>
            <a:r>
              <a:rPr lang="fr-FR" sz="3600" b="1" dirty="0">
                <a:solidFill>
                  <a:srgbClr val="FF0000"/>
                </a:solidFill>
                <a:latin typeface="Arial" charset="0"/>
                <a:ea typeface="Arial" charset="0"/>
                <a:cs typeface="Arial" charset="0"/>
              </a:rPr>
              <a:t>Evaluer</a:t>
            </a:r>
            <a:endParaRPr lang="fr-FR" sz="3600" dirty="0">
              <a:solidFill>
                <a:srgbClr val="FF0000"/>
              </a:solidFill>
              <a:latin typeface="Arial" charset="0"/>
              <a:ea typeface="Arial" charset="0"/>
              <a:cs typeface="Arial" charset="0"/>
            </a:endParaRPr>
          </a:p>
        </p:txBody>
      </p:sp>
      <p:sp>
        <p:nvSpPr>
          <p:cNvPr id="102403" name="TextShape 2"/>
          <p:cNvSpPr txBox="1">
            <a:spLocks noChangeArrowheads="1"/>
          </p:cNvSpPr>
          <p:nvPr/>
        </p:nvSpPr>
        <p:spPr bwMode="auto">
          <a:xfrm>
            <a:off x="533400" y="1219199"/>
            <a:ext cx="5562600" cy="4407877"/>
          </a:xfrm>
          <a:prstGeom prst="rect">
            <a:avLst/>
          </a:prstGeom>
          <a:noFill/>
          <a:ln w="9525">
            <a:noFill/>
            <a:miter lim="800000"/>
            <a:headEnd/>
            <a:tailEnd/>
          </a:ln>
        </p:spPr>
        <p:txBody>
          <a:bodyPr/>
          <a:lstStyle/>
          <a:p>
            <a:r>
              <a:rPr lang="fr-FR" sz="2400" b="1" u="sng" dirty="0">
                <a:solidFill>
                  <a:srgbClr val="404040"/>
                </a:solidFill>
                <a:latin typeface="Arial" charset="0"/>
                <a:ea typeface="Arial" charset="0"/>
                <a:cs typeface="Arial" charset="0"/>
              </a:rPr>
              <a:t>Savoir évaluer, c’est savoir </a:t>
            </a:r>
            <a:r>
              <a:rPr lang="fr-FR" sz="2400" b="1" u="sng" dirty="0" smtClean="0">
                <a:solidFill>
                  <a:srgbClr val="404040"/>
                </a:solidFill>
                <a:latin typeface="Arial" charset="0"/>
                <a:ea typeface="Arial" charset="0"/>
                <a:cs typeface="Arial" charset="0"/>
              </a:rPr>
              <a:t>« mettre  </a:t>
            </a:r>
            <a:r>
              <a:rPr lang="fr-FR" sz="2400" b="1" u="sng" dirty="0">
                <a:solidFill>
                  <a:srgbClr val="404040"/>
                </a:solidFill>
                <a:latin typeface="Arial" charset="0"/>
                <a:ea typeface="Arial" charset="0"/>
                <a:cs typeface="Arial" charset="0"/>
              </a:rPr>
              <a:t>en </a:t>
            </a:r>
            <a:r>
              <a:rPr lang="fr-FR" sz="2400" b="1" u="sng" dirty="0" smtClean="0">
                <a:solidFill>
                  <a:srgbClr val="404040"/>
                </a:solidFill>
                <a:latin typeface="Arial" charset="0"/>
                <a:ea typeface="Arial" charset="0"/>
                <a:cs typeface="Arial" charset="0"/>
              </a:rPr>
              <a:t>valeur »</a:t>
            </a:r>
            <a:endParaRPr lang="fr-FR" sz="2400" b="1" u="sng" dirty="0">
              <a:solidFill>
                <a:srgbClr val="404040"/>
              </a:solidFill>
              <a:latin typeface="Arial" charset="0"/>
              <a:ea typeface="Arial" charset="0"/>
              <a:cs typeface="Arial" charset="0"/>
            </a:endParaRPr>
          </a:p>
          <a:p>
            <a:endParaRPr lang="fr-FR" sz="2400" dirty="0">
              <a:latin typeface="Arial" charset="0"/>
              <a:ea typeface="Arial" charset="0"/>
              <a:cs typeface="Arial" charset="0"/>
            </a:endParaRPr>
          </a:p>
          <a:p>
            <a:r>
              <a:rPr lang="fr-FR" sz="2400" dirty="0" smtClean="0">
                <a:solidFill>
                  <a:srgbClr val="404040"/>
                </a:solidFill>
                <a:latin typeface="Arial" charset="0"/>
                <a:ea typeface="Arial" charset="0"/>
                <a:cs typeface="Arial" charset="0"/>
              </a:rPr>
              <a:t>D’abord mettre </a:t>
            </a:r>
            <a:r>
              <a:rPr lang="fr-FR" sz="2400" dirty="0">
                <a:solidFill>
                  <a:srgbClr val="404040"/>
                </a:solidFill>
                <a:latin typeface="Arial" charset="0"/>
                <a:ea typeface="Arial" charset="0"/>
                <a:cs typeface="Arial" charset="0"/>
              </a:rPr>
              <a:t>en </a:t>
            </a:r>
            <a:r>
              <a:rPr lang="fr-FR" sz="2400" dirty="0" smtClean="0">
                <a:solidFill>
                  <a:srgbClr val="404040"/>
                </a:solidFill>
                <a:latin typeface="Arial" charset="0"/>
                <a:ea typeface="Arial" charset="0"/>
                <a:cs typeface="Arial" charset="0"/>
              </a:rPr>
              <a:t>valeur </a:t>
            </a:r>
            <a:r>
              <a:rPr lang="fr-FR" sz="2400" b="1" dirty="0" smtClean="0">
                <a:solidFill>
                  <a:srgbClr val="404040"/>
                </a:solidFill>
                <a:latin typeface="Arial" charset="0"/>
                <a:ea typeface="Arial" charset="0"/>
                <a:cs typeface="Arial" charset="0"/>
              </a:rPr>
              <a:t>les conduites motrices  chez l’élève</a:t>
            </a:r>
          </a:p>
          <a:p>
            <a:endParaRPr lang="fr-FR" sz="2400" b="1" dirty="0" smtClean="0">
              <a:solidFill>
                <a:srgbClr val="404040"/>
              </a:solidFill>
              <a:latin typeface="Arial" charset="0"/>
              <a:ea typeface="Arial" charset="0"/>
              <a:cs typeface="Arial" charset="0"/>
            </a:endParaRPr>
          </a:p>
          <a:p>
            <a:r>
              <a:rPr lang="fr-FR" sz="2400" b="1" dirty="0" smtClean="0">
                <a:solidFill>
                  <a:srgbClr val="404040"/>
                </a:solidFill>
                <a:latin typeface="Arial" charset="0"/>
                <a:ea typeface="Arial" charset="0"/>
                <a:cs typeface="Arial" charset="0"/>
              </a:rPr>
              <a:t>Aider les élèves à </a:t>
            </a:r>
          </a:p>
          <a:p>
            <a:r>
              <a:rPr lang="fr-FR" sz="2400" b="1" dirty="0" smtClean="0">
                <a:solidFill>
                  <a:srgbClr val="404040"/>
                </a:solidFill>
                <a:latin typeface="Arial" charset="0"/>
                <a:ea typeface="Arial" charset="0"/>
                <a:cs typeface="Arial" charset="0"/>
              </a:rPr>
              <a:t>- comprendre ce qui doit leur permettre d’améliorer leurs conduites motrices </a:t>
            </a:r>
          </a:p>
          <a:p>
            <a:r>
              <a:rPr lang="fr-FR" sz="2400" b="1" dirty="0" smtClean="0">
                <a:solidFill>
                  <a:srgbClr val="404040"/>
                </a:solidFill>
                <a:latin typeface="Arial" charset="0"/>
                <a:ea typeface="Arial" charset="0"/>
                <a:cs typeface="Arial" charset="0"/>
              </a:rPr>
              <a:t>- être plus conscients de leur capacité et de leur résultat</a:t>
            </a:r>
          </a:p>
          <a:p>
            <a:endParaRPr lang="fr-FR" sz="2000" b="1" dirty="0" smtClean="0">
              <a:solidFill>
                <a:srgbClr val="404040"/>
              </a:solidFill>
              <a:latin typeface="Arial" pitchFamily="34" charset="0"/>
              <a:ea typeface="BatangChe" pitchFamily="49" charset="-127"/>
              <a:cs typeface="Arial" pitchFamily="34" charset="0"/>
            </a:endParaRPr>
          </a:p>
          <a:p>
            <a:endParaRPr lang="fr-FR" sz="2000" b="1" dirty="0">
              <a:latin typeface="Arial" pitchFamily="34" charset="0"/>
              <a:cs typeface="Arial" pitchFamily="34" charset="0"/>
            </a:endParaRPr>
          </a:p>
        </p:txBody>
      </p:sp>
      <p:sp>
        <p:nvSpPr>
          <p:cNvPr id="102404" name="TextShape 3"/>
          <p:cNvSpPr txBox="1">
            <a:spLocks noChangeArrowheads="1"/>
          </p:cNvSpPr>
          <p:nvPr/>
        </p:nvSpPr>
        <p:spPr bwMode="auto">
          <a:xfrm>
            <a:off x="6240463" y="1052513"/>
            <a:ext cx="5227637" cy="4192587"/>
          </a:xfrm>
          <a:prstGeom prst="rect">
            <a:avLst/>
          </a:prstGeom>
          <a:noFill/>
          <a:ln w="9525">
            <a:noFill/>
            <a:miter lim="800000"/>
            <a:headEnd/>
            <a:tailEnd/>
          </a:ln>
        </p:spPr>
        <p:txBody>
          <a:bodyPr anchor="ctr"/>
          <a:lstStyle/>
          <a:p>
            <a:r>
              <a:rPr lang="fr-FR" sz="2000" b="1" dirty="0" smtClean="0">
                <a:solidFill>
                  <a:srgbClr val="0070C0"/>
                </a:solidFill>
                <a:latin typeface="Arial" charset="0"/>
                <a:ea typeface="Arial" charset="0"/>
                <a:cs typeface="Arial" charset="0"/>
              </a:rPr>
              <a:t>         </a:t>
            </a:r>
            <a:r>
              <a:rPr lang="fr-FR" sz="2800" b="1" dirty="0" smtClean="0">
                <a:solidFill>
                  <a:srgbClr val="0070C0"/>
                </a:solidFill>
                <a:latin typeface="Arial" charset="0"/>
                <a:ea typeface="Arial" charset="0"/>
                <a:cs typeface="Arial" charset="0"/>
              </a:rPr>
              <a:t>Sur 2 U.A. dans l’année, tenter de faire une évaluation sur  «  le comprendre » </a:t>
            </a:r>
            <a:endParaRPr lang="fr-FR" sz="2800" dirty="0" smtClean="0">
              <a:solidFill>
                <a:srgbClr val="0070C0"/>
              </a:solidFill>
              <a:latin typeface="Arial" charset="0"/>
              <a:ea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6000"/>
            <a:lum/>
          </a:blip>
          <a:srcRect/>
          <a:tile tx="0" ty="0" sx="100000" sy="100000" flip="none" algn="tl"/>
        </a:blipFill>
        <a:effectLst/>
      </p:bgPr>
    </p:bg>
    <p:spTree>
      <p:nvGrpSpPr>
        <p:cNvPr id="1" name=""/>
        <p:cNvGrpSpPr/>
        <p:nvPr/>
      </p:nvGrpSpPr>
      <p:grpSpPr>
        <a:xfrm>
          <a:off x="0" y="0"/>
          <a:ext cx="0" cy="0"/>
          <a:chOff x="0" y="0"/>
          <a:chExt cx="0" cy="0"/>
        </a:xfrm>
      </p:grpSpPr>
      <p:sp>
        <p:nvSpPr>
          <p:cNvPr id="103426" name="TextShape 1"/>
          <p:cNvSpPr txBox="1">
            <a:spLocks noChangeArrowheads="1"/>
          </p:cNvSpPr>
          <p:nvPr/>
        </p:nvSpPr>
        <p:spPr bwMode="auto">
          <a:xfrm>
            <a:off x="881063" y="357188"/>
            <a:ext cx="10363200" cy="1214437"/>
          </a:xfrm>
          <a:prstGeom prst="rect">
            <a:avLst/>
          </a:prstGeom>
          <a:noFill/>
          <a:ln w="9525">
            <a:noFill/>
            <a:miter lim="800000"/>
            <a:headEnd/>
            <a:tailEnd/>
          </a:ln>
        </p:spPr>
        <p:txBody>
          <a:bodyPr anchor="b"/>
          <a:lstStyle/>
          <a:p>
            <a:pPr algn="ctr"/>
            <a:r>
              <a:rPr lang="fr-FR" sz="3600" b="1" dirty="0">
                <a:solidFill>
                  <a:srgbClr val="FF0000"/>
                </a:solidFill>
                <a:latin typeface="Arial" charset="0"/>
                <a:ea typeface="Arial" charset="0"/>
                <a:cs typeface="Arial" charset="0"/>
              </a:rPr>
              <a:t>Mettre en œuvre une transversalité des apprentissages</a:t>
            </a:r>
            <a:endParaRPr lang="fr-FR" sz="3600" dirty="0">
              <a:solidFill>
                <a:srgbClr val="FF0000"/>
              </a:solidFill>
              <a:latin typeface="Arial" charset="0"/>
              <a:ea typeface="Arial" charset="0"/>
              <a:cs typeface="Arial" charset="0"/>
            </a:endParaRPr>
          </a:p>
        </p:txBody>
      </p:sp>
      <p:sp>
        <p:nvSpPr>
          <p:cNvPr id="103427" name="TextShape 2"/>
          <p:cNvSpPr txBox="1">
            <a:spLocks noChangeArrowheads="1"/>
          </p:cNvSpPr>
          <p:nvPr/>
        </p:nvSpPr>
        <p:spPr bwMode="auto">
          <a:xfrm>
            <a:off x="7010400" y="1524000"/>
            <a:ext cx="3657600" cy="3962400"/>
          </a:xfrm>
          <a:prstGeom prst="rect">
            <a:avLst/>
          </a:prstGeom>
          <a:noFill/>
          <a:ln w="9525">
            <a:noFill/>
            <a:miter lim="800000"/>
            <a:headEnd/>
            <a:tailEnd/>
          </a:ln>
        </p:spPr>
        <p:txBody>
          <a:bodyPr anchor="ctr"/>
          <a:lstStyle/>
          <a:p>
            <a:r>
              <a:rPr lang="fr-FR" sz="2400" dirty="0">
                <a:solidFill>
                  <a:srgbClr val="404040"/>
                </a:solidFill>
                <a:latin typeface="Arial" charset="0"/>
                <a:ea typeface="Arial" charset="0"/>
                <a:cs typeface="Arial" charset="0"/>
              </a:rPr>
              <a:t>1. apprendre ensemble et vivre ensemble,</a:t>
            </a:r>
            <a:endParaRPr lang="fr-FR" dirty="0">
              <a:latin typeface="Arial" charset="0"/>
              <a:ea typeface="Arial" charset="0"/>
              <a:cs typeface="Arial" charset="0"/>
            </a:endParaRPr>
          </a:p>
          <a:p>
            <a:r>
              <a:rPr lang="fr-FR" sz="2400" dirty="0">
                <a:solidFill>
                  <a:srgbClr val="404040"/>
                </a:solidFill>
                <a:latin typeface="Arial" charset="0"/>
                <a:ea typeface="Arial" charset="0"/>
                <a:cs typeface="Arial" charset="0"/>
              </a:rPr>
              <a:t>2. construire l’espace,</a:t>
            </a:r>
            <a:endParaRPr lang="fr-FR" dirty="0">
              <a:latin typeface="Arial" charset="0"/>
              <a:ea typeface="Arial" charset="0"/>
              <a:cs typeface="Arial" charset="0"/>
            </a:endParaRPr>
          </a:p>
          <a:p>
            <a:r>
              <a:rPr lang="fr-FR" sz="2400" dirty="0">
                <a:solidFill>
                  <a:srgbClr val="404040"/>
                </a:solidFill>
                <a:latin typeface="Arial" charset="0"/>
                <a:ea typeface="Arial" charset="0"/>
                <a:cs typeface="Arial" charset="0"/>
              </a:rPr>
              <a:t>3. construire le temps,</a:t>
            </a:r>
            <a:endParaRPr lang="fr-FR" dirty="0">
              <a:latin typeface="Arial" charset="0"/>
              <a:ea typeface="Arial" charset="0"/>
              <a:cs typeface="Arial" charset="0"/>
            </a:endParaRPr>
          </a:p>
          <a:p>
            <a:r>
              <a:rPr lang="fr-FR" sz="2400" dirty="0">
                <a:solidFill>
                  <a:srgbClr val="404040"/>
                </a:solidFill>
                <a:latin typeface="Arial" charset="0"/>
                <a:ea typeface="Arial" charset="0"/>
                <a:cs typeface="Arial" charset="0"/>
              </a:rPr>
              <a:t>4</a:t>
            </a:r>
            <a:r>
              <a:rPr lang="fr-FR" sz="2400" dirty="0">
                <a:solidFill>
                  <a:srgbClr val="0070C0"/>
                </a:solidFill>
                <a:latin typeface="Arial" charset="0"/>
                <a:ea typeface="Arial" charset="0"/>
                <a:cs typeface="Arial" charset="0"/>
              </a:rPr>
              <a:t>. </a:t>
            </a:r>
            <a:r>
              <a:rPr lang="fr-FR" sz="2400" dirty="0">
                <a:latin typeface="Arial" charset="0"/>
                <a:ea typeface="Arial" charset="0"/>
                <a:cs typeface="Arial" charset="0"/>
              </a:rPr>
              <a:t>aider à la construction du nombre</a:t>
            </a:r>
            <a:r>
              <a:rPr lang="fr-FR" sz="2400" dirty="0">
                <a:solidFill>
                  <a:srgbClr val="0070C0"/>
                </a:solidFill>
                <a:latin typeface="Arial" charset="0"/>
                <a:ea typeface="Arial" charset="0"/>
                <a:cs typeface="Arial" charset="0"/>
              </a:rPr>
              <a:t>,</a:t>
            </a:r>
            <a:endParaRPr lang="fr-FR" dirty="0">
              <a:latin typeface="Arial" charset="0"/>
              <a:ea typeface="Arial" charset="0"/>
              <a:cs typeface="Arial" charset="0"/>
            </a:endParaRPr>
          </a:p>
          <a:p>
            <a:r>
              <a:rPr lang="fr-FR" sz="2400" dirty="0">
                <a:solidFill>
                  <a:srgbClr val="404040"/>
                </a:solidFill>
                <a:latin typeface="Arial" charset="0"/>
                <a:ea typeface="Arial" charset="0"/>
                <a:cs typeface="Arial" charset="0"/>
              </a:rPr>
              <a:t>5</a:t>
            </a:r>
            <a:r>
              <a:rPr lang="fr-FR" sz="2400" dirty="0">
                <a:solidFill>
                  <a:srgbClr val="002060"/>
                </a:solidFill>
                <a:latin typeface="Arial" charset="0"/>
                <a:ea typeface="Arial" charset="0"/>
                <a:cs typeface="Arial" charset="0"/>
              </a:rPr>
              <a:t>. créer des liens entre les champs artistiques.</a:t>
            </a:r>
            <a:endParaRPr lang="fr-FR" dirty="0">
              <a:latin typeface="Arial" charset="0"/>
              <a:ea typeface="Arial" charset="0"/>
              <a:cs typeface="Arial" charset="0"/>
            </a:endParaRPr>
          </a:p>
        </p:txBody>
      </p:sp>
      <p:pic>
        <p:nvPicPr>
          <p:cNvPr id="103428" name="Espace réservé pour une image  9"/>
          <p:cNvPicPr>
            <a:picLocks noChangeAspect="1" noChangeArrowheads="1"/>
          </p:cNvPicPr>
          <p:nvPr/>
        </p:nvPicPr>
        <p:blipFill>
          <a:blip r:embed="rId4"/>
          <a:srcRect/>
          <a:stretch>
            <a:fillRect/>
          </a:stretch>
        </p:blipFill>
        <p:spPr bwMode="auto">
          <a:xfrm>
            <a:off x="1006475" y="1882775"/>
            <a:ext cx="5192713" cy="2921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tile tx="0" ty="0" sx="100000" sy="100000" flip="none" algn="tl"/>
        </a:blipFill>
        <a:effectLst/>
      </p:bgPr>
    </p:bg>
    <p:spTree>
      <p:nvGrpSpPr>
        <p:cNvPr id="1" name=""/>
        <p:cNvGrpSpPr/>
        <p:nvPr/>
      </p:nvGrpSpPr>
      <p:grpSpPr>
        <a:xfrm>
          <a:off x="0" y="0"/>
          <a:ext cx="0" cy="0"/>
          <a:chOff x="0" y="0"/>
          <a:chExt cx="0" cy="0"/>
        </a:xfrm>
      </p:grpSpPr>
      <p:sp>
        <p:nvSpPr>
          <p:cNvPr id="104450" name="TextShape 1"/>
          <p:cNvSpPr txBox="1">
            <a:spLocks noChangeArrowheads="1"/>
          </p:cNvSpPr>
          <p:nvPr/>
        </p:nvSpPr>
        <p:spPr bwMode="auto">
          <a:xfrm>
            <a:off x="1066800" y="533400"/>
            <a:ext cx="9601200" cy="1295400"/>
          </a:xfrm>
          <a:prstGeom prst="rect">
            <a:avLst/>
          </a:prstGeom>
          <a:noFill/>
          <a:ln w="9525">
            <a:noFill/>
            <a:miter lim="800000"/>
            <a:headEnd/>
            <a:tailEnd/>
          </a:ln>
        </p:spPr>
        <p:txBody>
          <a:bodyPr anchor="b"/>
          <a:lstStyle/>
          <a:p>
            <a:pPr algn="ctr"/>
            <a:r>
              <a:rPr lang="fr-FR" sz="3600" b="1" dirty="0">
                <a:solidFill>
                  <a:srgbClr val="FF0000"/>
                </a:solidFill>
                <a:latin typeface="Arial" charset="0"/>
                <a:ea typeface="Arial" charset="0"/>
                <a:cs typeface="Arial" charset="0"/>
              </a:rPr>
              <a:t>Construire les conditions de l’égalité entre les filles et les garçons</a:t>
            </a:r>
            <a:endParaRPr lang="fr-FR" sz="3600" dirty="0">
              <a:solidFill>
                <a:srgbClr val="FF0000"/>
              </a:solidFill>
              <a:latin typeface="Arial" charset="0"/>
              <a:ea typeface="Arial" charset="0"/>
              <a:cs typeface="Arial" charset="0"/>
            </a:endParaRPr>
          </a:p>
        </p:txBody>
      </p:sp>
      <p:sp>
        <p:nvSpPr>
          <p:cNvPr id="104451" name="TextShape 2"/>
          <p:cNvSpPr txBox="1">
            <a:spLocks noChangeArrowheads="1"/>
          </p:cNvSpPr>
          <p:nvPr/>
        </p:nvSpPr>
        <p:spPr bwMode="auto">
          <a:xfrm>
            <a:off x="2106592" y="1981200"/>
            <a:ext cx="7789762" cy="3886200"/>
          </a:xfrm>
          <a:prstGeom prst="rect">
            <a:avLst/>
          </a:prstGeom>
          <a:noFill/>
          <a:ln w="9525">
            <a:noFill/>
            <a:miter lim="800000"/>
            <a:headEnd/>
            <a:tailEnd/>
          </a:ln>
        </p:spPr>
        <p:txBody>
          <a:bodyPr/>
          <a:lstStyle/>
          <a:p>
            <a:endParaRPr lang="fr-FR" sz="2800" b="1" dirty="0" smtClean="0">
              <a:solidFill>
                <a:srgbClr val="404040"/>
              </a:solidFill>
              <a:latin typeface="Times New Roman" pitchFamily="18" charset="0"/>
            </a:endParaRPr>
          </a:p>
          <a:p>
            <a:pPr algn="ctr"/>
            <a:r>
              <a:rPr lang="fr-FR" sz="3000" b="1" dirty="0" smtClean="0">
                <a:solidFill>
                  <a:srgbClr val="404040"/>
                </a:solidFill>
                <a:latin typeface="Arial" charset="0"/>
                <a:ea typeface="Arial" charset="0"/>
                <a:cs typeface="Arial" charset="0"/>
              </a:rPr>
              <a:t>Bien </a:t>
            </a:r>
            <a:r>
              <a:rPr lang="fr-FR" sz="3000" b="1" dirty="0">
                <a:solidFill>
                  <a:srgbClr val="404040"/>
                </a:solidFill>
                <a:latin typeface="Arial" charset="0"/>
                <a:ea typeface="Arial" charset="0"/>
                <a:cs typeface="Arial" charset="0"/>
              </a:rPr>
              <a:t>qu’en classe, les enfants soient confrontés aux mêmes activités d’apprentissage, l’école tend bien souvent à accentuer malgré elle ces différences et ces inégalités par les dispositifs qu’elle met en place.</a:t>
            </a:r>
            <a:endParaRPr lang="fr-FR" sz="3000" dirty="0">
              <a:latin typeface="Arial" charset="0"/>
              <a:ea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023837"/>
          </a:xfrm>
        </p:spPr>
        <p:txBody>
          <a:bodyPr/>
          <a:lstStyle/>
          <a:p>
            <a:r>
              <a:rPr lang="fr-FR" b="1" dirty="0" smtClean="0">
                <a:solidFill>
                  <a:schemeClr val="accent1">
                    <a:lumMod val="75000"/>
                  </a:schemeClr>
                </a:solidFill>
              </a:rPr>
              <a:t>Déroulement de la matinée</a:t>
            </a:r>
            <a:endParaRPr lang="fr-FR" b="1" dirty="0">
              <a:solidFill>
                <a:schemeClr val="accent1">
                  <a:lumMod val="75000"/>
                </a:schemeClr>
              </a:solidFill>
            </a:endParaRPr>
          </a:p>
        </p:txBody>
      </p:sp>
      <p:sp>
        <p:nvSpPr>
          <p:cNvPr id="3" name="Espace réservé du contenu 2"/>
          <p:cNvSpPr>
            <a:spLocks noGrp="1"/>
          </p:cNvSpPr>
          <p:nvPr>
            <p:ph idx="1"/>
          </p:nvPr>
        </p:nvSpPr>
        <p:spPr>
          <a:xfrm>
            <a:off x="838200" y="1238491"/>
            <a:ext cx="10515600" cy="5347504"/>
          </a:xfrm>
        </p:spPr>
        <p:txBody>
          <a:bodyPr>
            <a:normAutofit/>
          </a:bodyPr>
          <a:lstStyle/>
          <a:p>
            <a:r>
              <a:rPr lang="fr-FR" sz="1600" b="1" dirty="0" smtClean="0"/>
              <a:t>1. TUILAGE avec la première animation</a:t>
            </a:r>
          </a:p>
          <a:p>
            <a:pPr lvl="1"/>
            <a:r>
              <a:rPr lang="fr-FR" sz="1600" dirty="0" smtClean="0"/>
              <a:t>-   Objectif de l’animation</a:t>
            </a:r>
          </a:p>
          <a:p>
            <a:pPr lvl="1"/>
            <a:r>
              <a:rPr lang="fr-FR" sz="1600" dirty="0" smtClean="0"/>
              <a:t>-  Comprendre: triangle  du recul réflexif</a:t>
            </a:r>
          </a:p>
          <a:p>
            <a:pPr lvl="1"/>
            <a:r>
              <a:rPr lang="fr-FR" sz="1600" dirty="0" smtClean="0"/>
              <a:t>-  Carte mentale: lexique</a:t>
            </a:r>
          </a:p>
          <a:p>
            <a:pPr lvl="1">
              <a:buNone/>
            </a:pPr>
            <a:endParaRPr lang="fr-FR" sz="1600" b="1" dirty="0"/>
          </a:p>
          <a:p>
            <a:pPr lvl="1"/>
            <a:r>
              <a:rPr lang="fr-FR" sz="1600" b="1" dirty="0" smtClean="0"/>
              <a:t>2. CRÉER UNE DYNAMIQUE D’APPRENTISSAGE</a:t>
            </a:r>
          </a:p>
          <a:p>
            <a:pPr lvl="1"/>
            <a:r>
              <a:rPr lang="fr-FR" sz="1600" dirty="0" smtClean="0"/>
              <a:t>-   lien avec les docs EDUSCOL : ressources d’accompagnement</a:t>
            </a:r>
          </a:p>
          <a:p>
            <a:pPr lvl="1"/>
            <a:r>
              <a:rPr lang="fr-FR" sz="1600" dirty="0" smtClean="0"/>
              <a:t>-   Lien avec le tableau sur les jeux collectifs</a:t>
            </a:r>
          </a:p>
          <a:p>
            <a:pPr lvl="1"/>
            <a:r>
              <a:rPr lang="fr-FR" sz="1600" dirty="0" smtClean="0"/>
              <a:t>-   Nouveau cadre de travail proposé </a:t>
            </a:r>
          </a:p>
          <a:p>
            <a:pPr lvl="1"/>
            <a:r>
              <a:rPr lang="fr-FR" sz="1600" dirty="0" smtClean="0"/>
              <a:t>-   Phase d’appropriation par les collègues: travail de groupe. </a:t>
            </a:r>
            <a:r>
              <a:rPr lang="fr-FR" sz="1600" u="sng" dirty="0" smtClean="0"/>
              <a:t>But:</a:t>
            </a:r>
            <a:r>
              <a:rPr lang="fr-FR" sz="1600" dirty="0" smtClean="0"/>
              <a:t> constituer une « banque » de données.</a:t>
            </a:r>
          </a:p>
          <a:p>
            <a:pPr lvl="1"/>
            <a:r>
              <a:rPr lang="fr-FR" sz="1600" dirty="0" smtClean="0"/>
              <a:t>-   Illustration avec la </a:t>
            </a:r>
            <a:r>
              <a:rPr lang="fr-FR" sz="1600" b="1" dirty="0" smtClean="0"/>
              <a:t>lutte</a:t>
            </a:r>
            <a:r>
              <a:rPr lang="fr-FR" sz="1600" dirty="0" smtClean="0"/>
              <a:t> en GS: « retourner la tortue » avec vidéos sélectionnées</a:t>
            </a:r>
          </a:p>
          <a:p>
            <a:pPr lvl="1"/>
            <a:r>
              <a:rPr lang="fr-FR" sz="1600" dirty="0" smtClean="0"/>
              <a:t>  - Illustration avec la </a:t>
            </a:r>
            <a:r>
              <a:rPr lang="fr-FR" sz="1600" b="1" dirty="0" smtClean="0"/>
              <a:t>C.O </a:t>
            </a:r>
            <a:r>
              <a:rPr lang="fr-FR" sz="1600" dirty="0" smtClean="0"/>
              <a:t>en MS/GS avec vidéos sélectionnées </a:t>
            </a:r>
          </a:p>
          <a:p>
            <a:pPr lvl="1"/>
            <a:endParaRPr lang="fr-FR" sz="1600" b="1" dirty="0"/>
          </a:p>
          <a:p>
            <a:pPr lvl="1"/>
            <a:r>
              <a:rPr lang="fr-FR" sz="1600" b="1" dirty="0" smtClean="0"/>
              <a:t>3. CONCLUSION</a:t>
            </a:r>
          </a:p>
          <a:p>
            <a:pPr lvl="1"/>
            <a:r>
              <a:rPr lang="fr-FR" sz="1600" dirty="0" smtClean="0"/>
              <a:t>-   Nécessité de la programmation: thèmes moteurs et anticipation du lexique en motricité</a:t>
            </a:r>
          </a:p>
          <a:p>
            <a:pPr lvl="1"/>
            <a:r>
              <a:rPr lang="fr-FR" sz="1600" dirty="0" smtClean="0"/>
              <a:t>-   Evaluation: distinguer évaluation de la motricité/évaluation du «  comprendre »</a:t>
            </a:r>
          </a:p>
          <a:p>
            <a:pPr lvl="1"/>
            <a:r>
              <a:rPr lang="fr-FR" sz="1600" dirty="0" smtClean="0"/>
              <a:t>- Comment procéder ? Rappel des 5 temps de la démarche </a:t>
            </a:r>
          </a:p>
          <a:p>
            <a:pPr lvl="1"/>
            <a:r>
              <a:rPr lang="fr-FR" sz="1600" dirty="0" smtClean="0"/>
              <a:t> - En résumé  </a:t>
            </a:r>
          </a:p>
          <a:p>
            <a:pPr lvl="1"/>
            <a:endParaRPr lang="fr-FR" sz="1400" dirty="0" smtClean="0"/>
          </a:p>
          <a:p>
            <a:pPr lvl="1"/>
            <a:endParaRPr lang="fr-FR" dirty="0" smtClean="0"/>
          </a:p>
          <a:p>
            <a:pPr lvl="1"/>
            <a:endParaRPr lang="fr-FR" dirty="0"/>
          </a:p>
        </p:txBody>
      </p:sp>
    </p:spTree>
    <p:extLst>
      <p:ext uri="{BB962C8B-B14F-4D97-AF65-F5344CB8AC3E}">
        <p14:creationId xmlns:p14="http://schemas.microsoft.com/office/powerpoint/2010/main" val="558806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lum/>
          </a:blip>
          <a:srcRect/>
          <a:tile tx="0" ty="0" sx="100000" sy="100000" flip="none" algn="tl"/>
        </a:blipFill>
        <a:effectLst/>
      </p:bgPr>
    </p:bg>
    <p:spTree>
      <p:nvGrpSpPr>
        <p:cNvPr id="1" name=""/>
        <p:cNvGrpSpPr/>
        <p:nvPr/>
      </p:nvGrpSpPr>
      <p:grpSpPr>
        <a:xfrm>
          <a:off x="0" y="0"/>
          <a:ext cx="0" cy="0"/>
          <a:chOff x="0" y="0"/>
          <a:chExt cx="0" cy="0"/>
        </a:xfrm>
      </p:grpSpPr>
      <p:sp>
        <p:nvSpPr>
          <p:cNvPr id="105474" name="TextShape 1"/>
          <p:cNvSpPr txBox="1">
            <a:spLocks noChangeArrowheads="1"/>
          </p:cNvSpPr>
          <p:nvPr/>
        </p:nvSpPr>
        <p:spPr bwMode="auto">
          <a:xfrm>
            <a:off x="3264976" y="424912"/>
            <a:ext cx="7315200" cy="1382713"/>
          </a:xfrm>
          <a:prstGeom prst="rect">
            <a:avLst/>
          </a:prstGeom>
          <a:noFill/>
          <a:ln w="9525">
            <a:noFill/>
            <a:miter lim="800000"/>
            <a:headEnd/>
            <a:tailEnd/>
          </a:ln>
        </p:spPr>
        <p:txBody>
          <a:bodyPr anchor="b"/>
          <a:lstStyle/>
          <a:p>
            <a:r>
              <a:rPr lang="fr-FR" sz="4000" b="1" dirty="0">
                <a:solidFill>
                  <a:srgbClr val="FF0000"/>
                </a:solidFill>
                <a:latin typeface="Arial" charset="0"/>
                <a:ea typeface="Arial" charset="0"/>
                <a:cs typeface="Arial" charset="0"/>
              </a:rPr>
              <a:t>Programmer les activités</a:t>
            </a:r>
            <a:endParaRPr lang="fr-FR" sz="4000" dirty="0">
              <a:solidFill>
                <a:srgbClr val="FF0000"/>
              </a:solidFill>
              <a:latin typeface="Arial" charset="0"/>
              <a:ea typeface="Arial" charset="0"/>
              <a:cs typeface="Arial" charset="0"/>
            </a:endParaRPr>
          </a:p>
        </p:txBody>
      </p:sp>
      <p:sp>
        <p:nvSpPr>
          <p:cNvPr id="105475" name="TextShape 2"/>
          <p:cNvSpPr txBox="1">
            <a:spLocks noChangeArrowheads="1"/>
          </p:cNvSpPr>
          <p:nvPr/>
        </p:nvSpPr>
        <p:spPr bwMode="auto">
          <a:xfrm>
            <a:off x="3352800" y="2438400"/>
            <a:ext cx="5486400" cy="2438400"/>
          </a:xfrm>
          <a:prstGeom prst="rect">
            <a:avLst/>
          </a:prstGeom>
          <a:noFill/>
          <a:ln w="9525">
            <a:noFill/>
            <a:miter lim="800000"/>
            <a:headEnd/>
            <a:tailEnd/>
          </a:ln>
        </p:spPr>
        <p:txBody>
          <a:bodyPr/>
          <a:lstStyle/>
          <a:p>
            <a:pPr algn="ctr"/>
            <a:r>
              <a:rPr lang="fr-FR" sz="2800" b="1" dirty="0">
                <a:solidFill>
                  <a:srgbClr val="404040"/>
                </a:solidFill>
                <a:latin typeface="Arial" charset="0"/>
                <a:ea typeface="Arial" charset="0"/>
                <a:cs typeface="Arial" charset="0"/>
              </a:rPr>
              <a:t>Penser la continuité des séances</a:t>
            </a:r>
            <a:endParaRPr lang="fr-FR" sz="2800" dirty="0">
              <a:latin typeface="Arial" charset="0"/>
              <a:ea typeface="Arial" charset="0"/>
              <a:cs typeface="Arial" charset="0"/>
            </a:endParaRPr>
          </a:p>
          <a:p>
            <a:pPr algn="ctr"/>
            <a:r>
              <a:rPr lang="fr-FR" sz="2800" b="1" dirty="0">
                <a:solidFill>
                  <a:srgbClr val="404040"/>
                </a:solidFill>
                <a:latin typeface="Arial" charset="0"/>
                <a:ea typeface="Arial" charset="0"/>
                <a:cs typeface="Arial" charset="0"/>
              </a:rPr>
              <a:t>Gérer collectivement les espaces et les matériels partagés</a:t>
            </a:r>
            <a:endParaRPr lang="fr-FR" sz="2800" dirty="0">
              <a:latin typeface="Arial" charset="0"/>
              <a:ea typeface="Arial" charset="0"/>
              <a:cs typeface="Arial" charset="0"/>
            </a:endParaRPr>
          </a:p>
          <a:p>
            <a:pPr algn="ctr"/>
            <a:r>
              <a:rPr lang="fr-FR" sz="2800" b="1" dirty="0">
                <a:solidFill>
                  <a:srgbClr val="404040"/>
                </a:solidFill>
                <a:latin typeface="Arial" charset="0"/>
                <a:ea typeface="Arial" charset="0"/>
                <a:cs typeface="Arial" charset="0"/>
              </a:rPr>
              <a:t>Faire des choix pour sa classe</a:t>
            </a:r>
            <a:endParaRPr lang="fr-FR" sz="2800" dirty="0">
              <a:latin typeface="Arial" charset="0"/>
              <a:ea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3137" y="192506"/>
            <a:ext cx="10920663" cy="6448926"/>
          </a:xfrm>
        </p:spPr>
        <p:txBody>
          <a:bodyPr/>
          <a:lstStyle/>
          <a:p>
            <a:endParaRPr lang="fr-FR" dirty="0"/>
          </a:p>
        </p:txBody>
      </p:sp>
      <p:graphicFrame>
        <p:nvGraphicFramePr>
          <p:cNvPr id="1026" name="Object 2"/>
          <p:cNvGraphicFramePr>
            <a:graphicFrameLocks noChangeAspect="1"/>
          </p:cNvGraphicFramePr>
          <p:nvPr/>
        </p:nvGraphicFramePr>
        <p:xfrm>
          <a:off x="3496479" y="192506"/>
          <a:ext cx="4514047" cy="6387413"/>
        </p:xfrm>
        <a:graphic>
          <a:graphicData uri="http://schemas.openxmlformats.org/presentationml/2006/ole">
            <mc:AlternateContent xmlns:mc="http://schemas.openxmlformats.org/markup-compatibility/2006">
              <mc:Choice xmlns:v="urn:schemas-microsoft-com:vml" Requires="v">
                <p:oleObj spid="_x0000_s1043" name="Acrobat Document" r:id="rId5" imgW="6275160" imgH="8880120" progId="AcroExch.Document.7">
                  <p:embed/>
                </p:oleObj>
              </mc:Choice>
              <mc:Fallback>
                <p:oleObj name="Acrobat Document" r:id="rId5" imgW="6275160" imgH="8880120" progId="AcroExch.Document.7">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6479" y="192506"/>
                        <a:ext cx="4514047" cy="63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tile tx="0" ty="0" sx="100000" sy="100000" flip="none" algn="tl"/>
        </a:blip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278142" y="0"/>
            <a:ext cx="5154512" cy="6393051"/>
          </a:xfrm>
          <a:prstGeom prst="rect">
            <a:avLst/>
          </a:prstGeom>
        </p:spPr>
      </p:pic>
      <p:pic>
        <p:nvPicPr>
          <p:cNvPr id="5" name="Image 4"/>
          <p:cNvPicPr>
            <a:picLocks noChangeAspect="1"/>
          </p:cNvPicPr>
          <p:nvPr/>
        </p:nvPicPr>
        <p:blipFill>
          <a:blip r:embed="rId4"/>
          <a:stretch>
            <a:fillRect/>
          </a:stretch>
        </p:blipFill>
        <p:spPr>
          <a:xfrm rot="10800000" flipH="1" flipV="1">
            <a:off x="6183824" y="796763"/>
            <a:ext cx="5021451" cy="3480770"/>
          </a:xfrm>
          <a:prstGeom prst="rect">
            <a:avLst/>
          </a:prstGeom>
        </p:spPr>
      </p:pic>
    </p:spTree>
    <p:extLst>
      <p:ext uri="{BB962C8B-B14F-4D97-AF65-F5344CB8AC3E}">
        <p14:creationId xmlns:p14="http://schemas.microsoft.com/office/powerpoint/2010/main" val="675036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6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6000" b="1" dirty="0" smtClean="0">
                <a:solidFill>
                  <a:schemeClr val="accent1">
                    <a:lumMod val="75000"/>
                  </a:schemeClr>
                </a:solidFill>
              </a:rPr>
              <a:t>Travail de groupe à partir du tableau vierge</a:t>
            </a:r>
            <a:endParaRPr lang="fr-FR" sz="6000" b="1" dirty="0">
              <a:solidFill>
                <a:schemeClr val="accent1">
                  <a:lumMod val="75000"/>
                </a:schemeClr>
              </a:solidFill>
            </a:endParaRPr>
          </a:p>
        </p:txBody>
      </p:sp>
      <p:sp>
        <p:nvSpPr>
          <p:cNvPr id="3" name="Espace réservé du contenu 2"/>
          <p:cNvSpPr>
            <a:spLocks noGrp="1"/>
          </p:cNvSpPr>
          <p:nvPr>
            <p:ph idx="1"/>
          </p:nvPr>
        </p:nvSpPr>
        <p:spPr>
          <a:xfrm>
            <a:off x="1126958" y="2804193"/>
            <a:ext cx="10515600" cy="4351338"/>
          </a:xfrm>
        </p:spPr>
        <p:txBody>
          <a:bodyPr>
            <a:normAutofit/>
          </a:bodyPr>
          <a:lstStyle/>
          <a:p>
            <a:r>
              <a:rPr lang="fr-FR" sz="5000" dirty="0" smtClean="0"/>
              <a:t>   Retour des expériences en classe</a:t>
            </a:r>
          </a:p>
          <a:p>
            <a:r>
              <a:rPr lang="fr-FR" sz="5000" dirty="0" smtClean="0"/>
              <a:t>   2 exemples par groupe.</a:t>
            </a:r>
          </a:p>
          <a:p>
            <a:r>
              <a:rPr lang="fr-FR" sz="5000" dirty="0" smtClean="0"/>
              <a:t>   Création d’une « banque » commune de données </a:t>
            </a:r>
            <a:endParaRPr lang="fr-FR" sz="5000" dirty="0"/>
          </a:p>
        </p:txBody>
      </p:sp>
    </p:spTree>
    <p:extLst>
      <p:ext uri="{BB962C8B-B14F-4D97-AF65-F5344CB8AC3E}">
        <p14:creationId xmlns:p14="http://schemas.microsoft.com/office/powerpoint/2010/main" val="1086888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888957"/>
          </a:xfrm>
        </p:spPr>
        <p:txBody>
          <a:bodyPr>
            <a:noAutofit/>
          </a:bodyPr>
          <a:lstStyle/>
          <a:p>
            <a:pPr algn="ctr"/>
            <a:r>
              <a:rPr lang="fr-FR" sz="4500" b="1" dirty="0" smtClean="0">
                <a:solidFill>
                  <a:schemeClr val="accent1">
                    <a:lumMod val="75000"/>
                  </a:schemeClr>
                </a:solidFill>
              </a:rPr>
              <a:t>Illustration du tableau à partir de la lutte GS</a:t>
            </a:r>
            <a:br>
              <a:rPr lang="fr-FR" sz="4500" b="1" dirty="0" smtClean="0">
                <a:solidFill>
                  <a:schemeClr val="accent1">
                    <a:lumMod val="75000"/>
                  </a:schemeClr>
                </a:solidFill>
              </a:rPr>
            </a:br>
            <a:r>
              <a:rPr lang="fr-FR" sz="3600" b="1" dirty="0" smtClean="0">
                <a:solidFill>
                  <a:schemeClr val="accent1">
                    <a:lumMod val="75000"/>
                  </a:schemeClr>
                </a:solidFill>
              </a:rPr>
              <a:t>( voir tableau </a:t>
            </a:r>
            <a:r>
              <a:rPr lang="fr-FR" sz="3600" b="1" dirty="0" err="1">
                <a:solidFill>
                  <a:schemeClr val="accent1">
                    <a:lumMod val="75000"/>
                  </a:schemeClr>
                </a:solidFill>
              </a:rPr>
              <a:t>P</a:t>
            </a:r>
            <a:r>
              <a:rPr lang="fr-FR" sz="3600" b="1" dirty="0" err="1" smtClean="0">
                <a:solidFill>
                  <a:schemeClr val="accent1">
                    <a:lumMod val="75000"/>
                  </a:schemeClr>
                </a:solidFill>
              </a:rPr>
              <a:t>df</a:t>
            </a:r>
            <a:r>
              <a:rPr lang="fr-FR" sz="3600" b="1" dirty="0" smtClean="0">
                <a:solidFill>
                  <a:schemeClr val="accent1">
                    <a:lumMod val="75000"/>
                  </a:schemeClr>
                </a:solidFill>
              </a:rPr>
              <a:t>)</a:t>
            </a:r>
            <a:endParaRPr lang="fr-FR" sz="3600" b="1" dirty="0">
              <a:solidFill>
                <a:schemeClr val="accent1">
                  <a:lumMod val="75000"/>
                </a:schemeClr>
              </a:solidFill>
            </a:endParaRPr>
          </a:p>
        </p:txBody>
      </p:sp>
      <p:pic>
        <p:nvPicPr>
          <p:cNvPr id="4" name="Espace réservé du contenu 3"/>
          <p:cNvPicPr>
            <a:picLocks noGrp="1" noChangeAspect="1"/>
          </p:cNvPicPr>
          <p:nvPr>
            <p:ph idx="1"/>
          </p:nvPr>
        </p:nvPicPr>
        <p:blipFill>
          <a:blip r:embed="rId4"/>
          <a:stretch>
            <a:fillRect/>
          </a:stretch>
        </p:blipFill>
        <p:spPr>
          <a:xfrm rot="10800000" flipH="1" flipV="1">
            <a:off x="3843580" y="1888957"/>
            <a:ext cx="3480612" cy="4351338"/>
          </a:xfrm>
          <a:prstGeom prst="rect">
            <a:avLst/>
          </a:prstGeom>
          <a:solidFill>
            <a:schemeClr val="bg1"/>
          </a:solidFill>
        </p:spPr>
      </p:pic>
    </p:spTree>
    <p:extLst>
      <p:ext uri="{BB962C8B-B14F-4D97-AF65-F5344CB8AC3E}">
        <p14:creationId xmlns:p14="http://schemas.microsoft.com/office/powerpoint/2010/main" val="320490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CO</a:t>
            </a:r>
            <a:endParaRPr lang="fr-FR" dirty="0"/>
          </a:p>
        </p:txBody>
      </p:sp>
      <p:sp>
        <p:nvSpPr>
          <p:cNvPr id="3" name="Espace réservé du contenu 2"/>
          <p:cNvSpPr>
            <a:spLocks noGrp="1"/>
          </p:cNvSpPr>
          <p:nvPr>
            <p:ph idx="1"/>
          </p:nvPr>
        </p:nvSpPr>
        <p:spPr/>
        <p:txBody>
          <a:bodyPr/>
          <a:lstStyle/>
          <a:p>
            <a:r>
              <a:rPr lang="fr-FR" dirty="0" smtClean="0"/>
              <a:t>Voir fiche en PDF ET FILMS</a:t>
            </a:r>
            <a:endParaRPr lang="fr-FR" dirty="0"/>
          </a:p>
        </p:txBody>
      </p:sp>
    </p:spTree>
    <p:extLst>
      <p:ext uri="{BB962C8B-B14F-4D97-AF65-F5344CB8AC3E}">
        <p14:creationId xmlns:p14="http://schemas.microsoft.com/office/powerpoint/2010/main" val="1707951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50495" y="2290178"/>
            <a:ext cx="10515600" cy="1761317"/>
          </a:xfrm>
        </p:spPr>
        <p:txBody>
          <a:bodyPr>
            <a:noAutofit/>
          </a:bodyPr>
          <a:lstStyle/>
          <a:p>
            <a:pPr algn="ctr"/>
            <a:r>
              <a:rPr lang="fr-FR" sz="6000" b="1" dirty="0" smtClean="0">
                <a:solidFill>
                  <a:schemeClr val="accent1">
                    <a:lumMod val="75000"/>
                  </a:schemeClr>
                </a:solidFill>
                <a:latin typeface="+mn-lt"/>
                <a:ea typeface="Bungee Inline" charset="0"/>
                <a:cs typeface="Bungee Inline" charset="0"/>
              </a:rPr>
              <a:t>3: Conclusion </a:t>
            </a:r>
            <a:endParaRPr lang="fr-FR" sz="6000" b="1" dirty="0">
              <a:solidFill>
                <a:schemeClr val="accent1">
                  <a:lumMod val="75000"/>
                </a:schemeClr>
              </a:solidFill>
              <a:latin typeface="+mn-lt"/>
              <a:ea typeface="Bungee Inline" charset="0"/>
              <a:cs typeface="Bungee Inline" charset="0"/>
            </a:endParaRPr>
          </a:p>
        </p:txBody>
      </p:sp>
    </p:spTree>
    <p:extLst>
      <p:ext uri="{BB962C8B-B14F-4D97-AF65-F5344CB8AC3E}">
        <p14:creationId xmlns:p14="http://schemas.microsoft.com/office/powerpoint/2010/main" val="1902034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6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216025"/>
            <a:ext cx="10515600" cy="4351338"/>
          </a:xfrm>
        </p:spPr>
        <p:txBody>
          <a:bodyPr>
            <a:normAutofit fontScale="92500" lnSpcReduction="10000"/>
          </a:bodyPr>
          <a:lstStyle/>
          <a:p>
            <a:r>
              <a:rPr lang="fr-FR" sz="6500" dirty="0" smtClean="0">
                <a:solidFill>
                  <a:schemeClr val="accent1">
                    <a:lumMod val="75000"/>
                  </a:schemeClr>
                </a:solidFill>
              </a:rPr>
              <a:t>Programmation: </a:t>
            </a:r>
          </a:p>
          <a:p>
            <a:endParaRPr lang="fr-FR" sz="4000" dirty="0">
              <a:solidFill>
                <a:schemeClr val="accent1">
                  <a:lumMod val="75000"/>
                </a:schemeClr>
              </a:solidFill>
            </a:endParaRPr>
          </a:p>
          <a:p>
            <a:pPr>
              <a:buFont typeface="Wingdings" charset="2"/>
              <a:buChar char="Ø"/>
            </a:pPr>
            <a:r>
              <a:rPr lang="fr-FR" dirty="0" smtClean="0"/>
              <a:t>   </a:t>
            </a:r>
            <a:r>
              <a:rPr lang="fr-FR" sz="4000" dirty="0" smtClean="0"/>
              <a:t> Programmation sur les thèmes moteurs, anticiper le lexique</a:t>
            </a:r>
          </a:p>
          <a:p>
            <a:pPr>
              <a:buFont typeface="Wingdings" charset="2"/>
              <a:buChar char="Ø"/>
            </a:pPr>
            <a:r>
              <a:rPr lang="fr-FR" sz="4000" dirty="0" smtClean="0"/>
              <a:t>   Se mettre d’accord en équipe sur quels supports disciplinaires travailler le « comprendre ». </a:t>
            </a:r>
          </a:p>
          <a:p>
            <a:pPr>
              <a:buFont typeface="Wingdings" charset="2"/>
              <a:buChar char="Ø"/>
            </a:pPr>
            <a:r>
              <a:rPr lang="fr-FR" sz="4000" dirty="0"/>
              <a:t> </a:t>
            </a:r>
            <a:r>
              <a:rPr lang="fr-FR" sz="4000" dirty="0" smtClean="0"/>
              <a:t>  Cohérence de cycle.</a:t>
            </a:r>
          </a:p>
        </p:txBody>
      </p:sp>
    </p:spTree>
    <p:extLst>
      <p:ext uri="{BB962C8B-B14F-4D97-AF65-F5344CB8AC3E}">
        <p14:creationId xmlns:p14="http://schemas.microsoft.com/office/powerpoint/2010/main" val="1487451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462987"/>
            <a:ext cx="10515600" cy="1801386"/>
          </a:xfrm>
        </p:spPr>
        <p:txBody>
          <a:bodyPr>
            <a:noAutofit/>
          </a:bodyPr>
          <a:lstStyle/>
          <a:p>
            <a:r>
              <a:rPr lang="fr-FR" b="1" dirty="0" smtClean="0">
                <a:solidFill>
                  <a:schemeClr val="accent1">
                    <a:lumMod val="75000"/>
                  </a:schemeClr>
                </a:solidFill>
                <a:latin typeface="+mn-lt"/>
              </a:rPr>
              <a:t>Evaluer le « comprendre »</a:t>
            </a:r>
            <a:r>
              <a:rPr lang="fr-FR" sz="4200" b="1" dirty="0" smtClean="0">
                <a:solidFill>
                  <a:schemeClr val="accent1">
                    <a:lumMod val="75000"/>
                  </a:schemeClr>
                </a:solidFill>
              </a:rPr>
              <a:t>: </a:t>
            </a:r>
            <a:r>
              <a:rPr lang="fr-FR" sz="3600" b="1" dirty="0" smtClean="0">
                <a:solidFill>
                  <a:schemeClr val="accent1">
                    <a:lumMod val="75000"/>
                  </a:schemeClr>
                </a:solidFill>
              </a:rPr>
              <a:t>un camarade observant un autre camarade à partir d’une question large ( ex: « que peux tu nous dire sur ce que tu vois sur la vidéo? »)</a:t>
            </a:r>
            <a:endParaRPr lang="fr-FR" sz="3600" b="1" dirty="0">
              <a:solidFill>
                <a:schemeClr val="accent1">
                  <a:lumMod val="75000"/>
                </a:schemeClr>
              </a:solidFill>
            </a:endParaRPr>
          </a:p>
        </p:txBody>
      </p:sp>
      <p:sp>
        <p:nvSpPr>
          <p:cNvPr id="3" name="Espace réservé du contenu 2"/>
          <p:cNvSpPr>
            <a:spLocks noGrp="1"/>
          </p:cNvSpPr>
          <p:nvPr>
            <p:ph idx="1"/>
          </p:nvPr>
        </p:nvSpPr>
        <p:spPr>
          <a:xfrm>
            <a:off x="838200" y="2675856"/>
            <a:ext cx="10515600" cy="4351338"/>
          </a:xfrm>
        </p:spPr>
        <p:txBody>
          <a:bodyPr>
            <a:normAutofit/>
          </a:bodyPr>
          <a:lstStyle/>
          <a:p>
            <a:r>
              <a:rPr lang="fr-FR" sz="3600" dirty="0" smtClean="0"/>
              <a:t>-   </a:t>
            </a:r>
            <a:r>
              <a:rPr lang="fr-FR" sz="3600" b="1" u="sng" dirty="0" smtClean="0"/>
              <a:t>Niveau 1: </a:t>
            </a:r>
            <a:r>
              <a:rPr lang="fr-FR" sz="3600" dirty="0" smtClean="0"/>
              <a:t>Des mots juxtaposés, rien sur les réussites ni sur les règles d’action.</a:t>
            </a:r>
          </a:p>
          <a:p>
            <a:r>
              <a:rPr lang="fr-FR" sz="3600" dirty="0" smtClean="0"/>
              <a:t>-   </a:t>
            </a:r>
            <a:r>
              <a:rPr lang="fr-FR" sz="3600" b="1" u="sng" dirty="0" smtClean="0"/>
              <a:t>Niveau 2: </a:t>
            </a:r>
            <a:r>
              <a:rPr lang="fr-FR" sz="3600" dirty="0" smtClean="0"/>
              <a:t>Mots et phrases simples sur ce qu’il a vu plus quelques réussites.</a:t>
            </a:r>
            <a:endParaRPr lang="fr-FR" sz="3600" dirty="0"/>
          </a:p>
          <a:p>
            <a:r>
              <a:rPr lang="fr-FR" sz="3600" dirty="0" smtClean="0"/>
              <a:t> -   </a:t>
            </a:r>
            <a:r>
              <a:rPr lang="fr-FR" sz="3600" b="1" u="sng" dirty="0" smtClean="0"/>
              <a:t>Niveau 3: </a:t>
            </a:r>
            <a:r>
              <a:rPr lang="fr-FR" sz="3600" dirty="0" smtClean="0"/>
              <a:t>Phrases avec informations sur ce qu’il y a à faire, sur ce qu’il a réussi , plus les règles d’action.</a:t>
            </a:r>
            <a:endParaRPr lang="fr-FR" sz="3600" dirty="0"/>
          </a:p>
        </p:txBody>
      </p:sp>
    </p:spTree>
    <p:extLst>
      <p:ext uri="{BB962C8B-B14F-4D97-AF65-F5344CB8AC3E}">
        <p14:creationId xmlns:p14="http://schemas.microsoft.com/office/powerpoint/2010/main" val="1982339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4800" b="1" dirty="0" smtClean="0">
                <a:solidFill>
                  <a:schemeClr val="accent1">
                    <a:lumMod val="75000"/>
                  </a:schemeClr>
                </a:solidFill>
              </a:rPr>
              <a:t>Pour évaluer le « comprendre », nécessité:</a:t>
            </a:r>
            <a:endParaRPr lang="fr-FR" sz="4800" b="1" dirty="0">
              <a:solidFill>
                <a:schemeClr val="accent1">
                  <a:lumMod val="75000"/>
                </a:schemeClr>
              </a:solidFill>
            </a:endParaRPr>
          </a:p>
        </p:txBody>
      </p:sp>
      <p:sp>
        <p:nvSpPr>
          <p:cNvPr id="3" name="Espace réservé du contenu 2"/>
          <p:cNvSpPr>
            <a:spLocks noGrp="1"/>
          </p:cNvSpPr>
          <p:nvPr>
            <p:ph idx="1"/>
          </p:nvPr>
        </p:nvSpPr>
        <p:spPr/>
        <p:txBody>
          <a:bodyPr>
            <a:normAutofit/>
          </a:bodyPr>
          <a:lstStyle/>
          <a:p>
            <a:pPr algn="ctr"/>
            <a:r>
              <a:rPr lang="fr-FR" sz="4500" dirty="0" smtClean="0"/>
              <a:t>d’être au clair avec les </a:t>
            </a:r>
            <a:r>
              <a:rPr lang="fr-FR" sz="4500" b="1" dirty="0" smtClean="0"/>
              <a:t>règles d’action </a:t>
            </a:r>
            <a:r>
              <a:rPr lang="fr-FR" sz="4500" dirty="0" smtClean="0"/>
              <a:t>efficaces à appliquer par les élèves dans l’action, le plus souvent sous forme d’action ou de verbe moteur.</a:t>
            </a:r>
            <a:endParaRPr lang="fr-FR" sz="4500" dirty="0"/>
          </a:p>
        </p:txBody>
      </p:sp>
    </p:spTree>
    <p:extLst>
      <p:ext uri="{BB962C8B-B14F-4D97-AF65-F5344CB8AC3E}">
        <p14:creationId xmlns:p14="http://schemas.microsoft.com/office/powerpoint/2010/main" val="221595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600" b="1" dirty="0" smtClean="0">
                <a:solidFill>
                  <a:schemeClr val="accent1">
                    <a:lumMod val="75000"/>
                  </a:schemeClr>
                </a:solidFill>
                <a:latin typeface="+mn-lt"/>
              </a:rPr>
              <a:t>1: Objectif de l’animation</a:t>
            </a:r>
            <a:endParaRPr lang="fr-FR" sz="6600" b="1" dirty="0">
              <a:solidFill>
                <a:schemeClr val="accent1">
                  <a:lumMod val="75000"/>
                </a:schemeClr>
              </a:solidFill>
              <a:latin typeface="+mn-lt"/>
            </a:endParaRPr>
          </a:p>
        </p:txBody>
      </p:sp>
      <p:sp>
        <p:nvSpPr>
          <p:cNvPr id="3" name="Espace réservé du contenu 2"/>
          <p:cNvSpPr>
            <a:spLocks noGrp="1"/>
          </p:cNvSpPr>
          <p:nvPr>
            <p:ph idx="1"/>
          </p:nvPr>
        </p:nvSpPr>
        <p:spPr/>
        <p:txBody>
          <a:bodyPr/>
          <a:lstStyle/>
          <a:p>
            <a:pPr algn="ctr">
              <a:buNone/>
            </a:pPr>
            <a:r>
              <a:rPr lang="fr-FR" i="1" dirty="0" smtClean="0"/>
              <a:t>Tuilage par rapport à l’animation du 13/01/18</a:t>
            </a:r>
          </a:p>
          <a:p>
            <a:endParaRPr lang="fr-FR" sz="4000" dirty="0"/>
          </a:p>
          <a:p>
            <a:pPr>
              <a:buNone/>
            </a:pPr>
            <a:r>
              <a:rPr lang="fr-FR" sz="4000" dirty="0" smtClean="0"/>
              <a:t>Faire fonctionner une démarche avec un cadre de séquence pour illustrer la problématique: </a:t>
            </a:r>
          </a:p>
          <a:p>
            <a:pPr algn="ctr">
              <a:buNone/>
            </a:pPr>
            <a:r>
              <a:rPr lang="fr-FR" sz="4000" dirty="0" smtClean="0"/>
              <a:t> </a:t>
            </a:r>
            <a:r>
              <a:rPr lang="fr-FR" sz="4000" b="1" dirty="0" smtClean="0"/>
              <a:t>«Comment relier les acquisitions motrices avec le développement cognitif à la maternelle? » </a:t>
            </a:r>
            <a:r>
              <a:rPr lang="fr-FR" sz="4000" dirty="0" smtClean="0"/>
              <a:t> </a:t>
            </a:r>
          </a:p>
          <a:p>
            <a:endParaRPr lang="fr-FR" dirty="0"/>
          </a:p>
        </p:txBody>
      </p:sp>
    </p:spTree>
    <p:extLst>
      <p:ext uri="{BB962C8B-B14F-4D97-AF65-F5344CB8AC3E}">
        <p14:creationId xmlns:p14="http://schemas.microsoft.com/office/powerpoint/2010/main" val="1392699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chemeClr val="accent1">
                    <a:lumMod val="75000"/>
                  </a:schemeClr>
                </a:solidFill>
              </a:rPr>
              <a:t>Comment procéder ?</a:t>
            </a:r>
            <a:br>
              <a:rPr lang="fr-FR" b="1" dirty="0" smtClean="0">
                <a:solidFill>
                  <a:schemeClr val="accent1">
                    <a:lumMod val="75000"/>
                  </a:schemeClr>
                </a:solidFill>
              </a:rPr>
            </a:br>
            <a:r>
              <a:rPr lang="fr-FR" b="1" dirty="0" smtClean="0">
                <a:solidFill>
                  <a:schemeClr val="accent1">
                    <a:lumMod val="75000"/>
                  </a:schemeClr>
                </a:solidFill>
              </a:rPr>
              <a:t>S’engager dans </a:t>
            </a:r>
            <a:r>
              <a:rPr lang="fr-FR" b="1" dirty="0" smtClean="0">
                <a:solidFill>
                  <a:schemeClr val="accent1">
                    <a:lumMod val="75000"/>
                  </a:schemeClr>
                </a:solidFill>
                <a:latin typeface="+mn-lt"/>
              </a:rPr>
              <a:t>une démarche claire et explicite</a:t>
            </a:r>
            <a:endParaRPr lang="fr-FR" b="1" dirty="0">
              <a:solidFill>
                <a:schemeClr val="accent1">
                  <a:lumMod val="75000"/>
                </a:schemeClr>
              </a:solidFill>
              <a:latin typeface="+mn-lt"/>
            </a:endParaRPr>
          </a:p>
        </p:txBody>
      </p:sp>
      <p:sp>
        <p:nvSpPr>
          <p:cNvPr id="3" name="Espace réservé du contenu 2"/>
          <p:cNvSpPr>
            <a:spLocks noGrp="1"/>
          </p:cNvSpPr>
          <p:nvPr>
            <p:ph idx="1"/>
          </p:nvPr>
        </p:nvSpPr>
        <p:spPr/>
        <p:txBody>
          <a:bodyPr/>
          <a:lstStyle/>
          <a:p>
            <a:r>
              <a:rPr lang="fr-FR" dirty="0" smtClean="0"/>
              <a:t>-   </a:t>
            </a:r>
            <a:r>
              <a:rPr lang="fr-FR" b="1" u="sng" dirty="0" smtClean="0"/>
              <a:t>Temps 1: </a:t>
            </a:r>
            <a:r>
              <a:rPr lang="fr-FR" dirty="0" smtClean="0"/>
              <a:t>L’enseignant va établir le corpus de vocabulaire que les élèves ne connaissent pas ou qui risque de leur poser problème.</a:t>
            </a:r>
          </a:p>
          <a:p>
            <a:r>
              <a:rPr lang="fr-FR" dirty="0" smtClean="0"/>
              <a:t>-   </a:t>
            </a:r>
            <a:r>
              <a:rPr lang="fr-FR" b="1" u="sng" dirty="0" smtClean="0"/>
              <a:t>Temps 2: </a:t>
            </a:r>
            <a:r>
              <a:rPr lang="fr-FR" dirty="0" smtClean="0"/>
              <a:t>faire découvrir les actions en motricité</a:t>
            </a:r>
          </a:p>
          <a:p>
            <a:r>
              <a:rPr lang="fr-FR" dirty="0" smtClean="0"/>
              <a:t>-   </a:t>
            </a:r>
            <a:r>
              <a:rPr lang="fr-FR" b="1" u="sng" dirty="0" smtClean="0"/>
              <a:t>Temps 3: </a:t>
            </a:r>
            <a:r>
              <a:rPr lang="fr-FR" dirty="0" smtClean="0"/>
              <a:t>proposer une séance au minimum et des temps e rituels consacrés à l’explication du lexique ciblé.</a:t>
            </a:r>
          </a:p>
          <a:p>
            <a:r>
              <a:rPr lang="fr-FR" dirty="0" smtClean="0"/>
              <a:t>-   </a:t>
            </a:r>
            <a:r>
              <a:rPr lang="fr-FR" b="1" u="sng" dirty="0" smtClean="0"/>
              <a:t>Temps 4:  </a:t>
            </a:r>
            <a:r>
              <a:rPr lang="fr-FR" dirty="0" smtClean="0"/>
              <a:t>agir en motricité</a:t>
            </a:r>
          </a:p>
          <a:p>
            <a:r>
              <a:rPr lang="fr-FR" dirty="0" smtClean="0"/>
              <a:t>-   </a:t>
            </a:r>
            <a:r>
              <a:rPr lang="fr-FR" b="1" u="sng" dirty="0" smtClean="0"/>
              <a:t>Temps 5:  </a:t>
            </a:r>
            <a:r>
              <a:rPr lang="fr-FR" dirty="0" smtClean="0"/>
              <a:t>faire accéder progressivement les élèves à la compréhension de leurs actions motrices puis aux effets qu’elles génèrent.</a:t>
            </a:r>
            <a:endParaRPr lang="fr-FR" dirty="0"/>
          </a:p>
        </p:txBody>
      </p:sp>
    </p:spTree>
    <p:extLst>
      <p:ext uri="{BB962C8B-B14F-4D97-AF65-F5344CB8AC3E}">
        <p14:creationId xmlns:p14="http://schemas.microsoft.com/office/powerpoint/2010/main" val="1118455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460500"/>
          </a:xfrm>
          <a:blipFill>
            <a:blip r:embed="rId3"/>
            <a:tile tx="0" ty="0" sx="100000" sy="100000" flip="none" algn="tl"/>
          </a:blipFill>
        </p:spPr>
        <p:txBody>
          <a:bodyPr>
            <a:noAutofit/>
          </a:bodyPr>
          <a:lstStyle/>
          <a:p>
            <a:pPr algn="ctr"/>
            <a:r>
              <a:rPr lang="fr-FR" sz="4800" b="1" dirty="0" smtClean="0">
                <a:solidFill>
                  <a:schemeClr val="accent1">
                    <a:lumMod val="75000"/>
                  </a:schemeClr>
                </a:solidFill>
              </a:rPr>
              <a:t>Mot de la fin…</a:t>
            </a:r>
            <a:br>
              <a:rPr lang="fr-FR" sz="4800" b="1" dirty="0" smtClean="0">
                <a:solidFill>
                  <a:schemeClr val="accent1">
                    <a:lumMod val="75000"/>
                  </a:schemeClr>
                </a:solidFill>
              </a:rPr>
            </a:br>
            <a:r>
              <a:rPr lang="fr-FR" sz="3200" dirty="0" smtClean="0">
                <a:solidFill>
                  <a:schemeClr val="accent1">
                    <a:lumMod val="75000"/>
                  </a:schemeClr>
                </a:solidFill>
                <a:latin typeface="+mn-lt"/>
              </a:rPr>
              <a:t>Maintenant, vous êtes prêt(e)s pour mener cette démarche…</a:t>
            </a:r>
            <a:br>
              <a:rPr lang="fr-FR" sz="3200" dirty="0" smtClean="0">
                <a:solidFill>
                  <a:schemeClr val="accent1">
                    <a:lumMod val="75000"/>
                  </a:schemeClr>
                </a:solidFill>
                <a:latin typeface="+mn-lt"/>
              </a:rPr>
            </a:br>
            <a:r>
              <a:rPr lang="fr-FR" sz="3200" dirty="0" smtClean="0">
                <a:solidFill>
                  <a:schemeClr val="accent1">
                    <a:lumMod val="75000"/>
                  </a:schemeClr>
                </a:solidFill>
                <a:latin typeface="+mn-lt"/>
              </a:rPr>
              <a:t>Si on résume</a:t>
            </a:r>
            <a:endParaRPr lang="fr-FR" sz="3200" dirty="0">
              <a:solidFill>
                <a:schemeClr val="accent1">
                  <a:lumMod val="75000"/>
                </a:schemeClr>
              </a:solidFill>
              <a:latin typeface="+mn-lt"/>
            </a:endParaRPr>
          </a:p>
        </p:txBody>
      </p:sp>
      <p:sp>
        <p:nvSpPr>
          <p:cNvPr id="3" name="Espace réservé du contenu 2"/>
          <p:cNvSpPr>
            <a:spLocks noGrp="1"/>
          </p:cNvSpPr>
          <p:nvPr>
            <p:ph idx="1"/>
          </p:nvPr>
        </p:nvSpPr>
        <p:spPr>
          <a:xfrm>
            <a:off x="838200" y="1825625"/>
            <a:ext cx="10515600" cy="4690922"/>
          </a:xfrm>
          <a:blipFill>
            <a:blip r:embed="rId3"/>
            <a:tile tx="0" ty="0" sx="100000" sy="100000" flip="none" algn="tl"/>
          </a:blipFill>
        </p:spPr>
        <p:txBody>
          <a:bodyPr>
            <a:normAutofit lnSpcReduction="10000"/>
          </a:bodyPr>
          <a:lstStyle/>
          <a:p>
            <a:pPr>
              <a:buNone/>
            </a:pPr>
            <a:endParaRPr lang="fr-FR" dirty="0" smtClean="0"/>
          </a:p>
          <a:p>
            <a:pPr lvl="1">
              <a:buFont typeface="Wingdings" charset="2"/>
              <a:buChar char="Ø"/>
            </a:pPr>
            <a:r>
              <a:rPr lang="fr-FR" dirty="0" smtClean="0"/>
              <a:t>   </a:t>
            </a:r>
            <a:r>
              <a:rPr lang="fr-FR" sz="2800" dirty="0" smtClean="0"/>
              <a:t>Prévoir en amont l’apprentissage des lexiques ( </a:t>
            </a:r>
            <a:r>
              <a:rPr lang="fr-FR" sz="2800" dirty="0" err="1" smtClean="0"/>
              <a:t>cf</a:t>
            </a:r>
            <a:r>
              <a:rPr lang="fr-FR" sz="2800" dirty="0" smtClean="0"/>
              <a:t> carte mentale)</a:t>
            </a:r>
          </a:p>
          <a:p>
            <a:pPr lvl="1">
              <a:buFont typeface="Wingdings" charset="2"/>
              <a:buChar char="Ø"/>
            </a:pPr>
            <a:r>
              <a:rPr lang="fr-FR" sz="2800" dirty="0" smtClean="0"/>
              <a:t>   Faire du sens pour que les élèves aient envie d’en parler.</a:t>
            </a:r>
          </a:p>
          <a:p>
            <a:pPr lvl="1">
              <a:buFont typeface="Wingdings" charset="2"/>
              <a:buChar char="Ø"/>
            </a:pPr>
            <a:r>
              <a:rPr lang="fr-FR" sz="2800" b="1" dirty="0"/>
              <a:t> </a:t>
            </a:r>
            <a:r>
              <a:rPr lang="fr-FR" sz="2800" b="1" dirty="0" smtClean="0"/>
              <a:t>  </a:t>
            </a:r>
            <a:r>
              <a:rPr lang="fr-FR" sz="2800" dirty="0" smtClean="0"/>
              <a:t>Faire prendre conscience aux enfants des actions motrices qu’ils font ( en lien avec les consignes)</a:t>
            </a:r>
          </a:p>
          <a:p>
            <a:pPr lvl="1">
              <a:buFont typeface="Wingdings" charset="2"/>
              <a:buChar char="Ø"/>
            </a:pPr>
            <a:r>
              <a:rPr lang="fr-FR" sz="2800" dirty="0"/>
              <a:t> </a:t>
            </a:r>
            <a:r>
              <a:rPr lang="fr-FR" sz="2800" dirty="0" smtClean="0"/>
              <a:t>  Centrer dans un premier temps sur le résultat, reformulation des consignes et du but.</a:t>
            </a:r>
          </a:p>
          <a:p>
            <a:pPr lvl="1">
              <a:buFont typeface="Wingdings" charset="2"/>
              <a:buChar char="Ø"/>
            </a:pPr>
            <a:r>
              <a:rPr lang="fr-FR" sz="2800" dirty="0" smtClean="0"/>
              <a:t>   Mener des bilans et faire parler les élèves (formes de langage d’évocation).</a:t>
            </a:r>
          </a:p>
          <a:p>
            <a:pPr lvl="1">
              <a:buFont typeface="Wingdings" charset="2"/>
              <a:buChar char="Ø"/>
            </a:pPr>
            <a:r>
              <a:rPr lang="fr-FR" sz="2800" dirty="0"/>
              <a:t> </a:t>
            </a:r>
            <a:r>
              <a:rPr lang="fr-FR" sz="2800" dirty="0" smtClean="0"/>
              <a:t>  Basculer progressivement vers le recul réflexif, les règles d’action, les mini-contrats:  ne pas oublier le triangle réflexif.</a:t>
            </a:r>
          </a:p>
          <a:p>
            <a:pPr lvl="1">
              <a:buNone/>
            </a:pPr>
            <a:endParaRPr lang="fr-FR" dirty="0" smtClean="0"/>
          </a:p>
        </p:txBody>
      </p:sp>
    </p:spTree>
    <p:extLst>
      <p:ext uri="{BB962C8B-B14F-4D97-AF65-F5344CB8AC3E}">
        <p14:creationId xmlns:p14="http://schemas.microsoft.com/office/powerpoint/2010/main" val="1472226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Triangle du recul réflexif</a:t>
            </a:r>
            <a:endParaRPr lang="fr-FR" dirty="0"/>
          </a:p>
        </p:txBody>
      </p:sp>
      <p:pic>
        <p:nvPicPr>
          <p:cNvPr id="4" name="Espace réservé du contenu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0800000" flipH="1" flipV="1">
            <a:off x="1618735" y="1235675"/>
            <a:ext cx="8320217" cy="5301049"/>
          </a:xfrm>
        </p:spPr>
      </p:pic>
    </p:spTree>
    <p:extLst>
      <p:ext uri="{BB962C8B-B14F-4D97-AF65-F5344CB8AC3E}">
        <p14:creationId xmlns:p14="http://schemas.microsoft.com/office/powerpoint/2010/main" val="425114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6000" b="1" dirty="0" smtClean="0">
                <a:solidFill>
                  <a:schemeClr val="accent1">
                    <a:lumMod val="75000"/>
                  </a:schemeClr>
                </a:solidFill>
              </a:rPr>
              <a:t>Rappel sur la carte mentale sur le lexique</a:t>
            </a:r>
            <a:endParaRPr lang="fr-FR" sz="6000" b="1" dirty="0">
              <a:solidFill>
                <a:schemeClr val="accent1">
                  <a:lumMod val="75000"/>
                </a:schemeClr>
              </a:solidFill>
            </a:endParaRPr>
          </a:p>
        </p:txBody>
      </p:sp>
      <p:pic>
        <p:nvPicPr>
          <p:cNvPr id="4" name="Espace réservé du contenu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0800000" flipH="1" flipV="1">
            <a:off x="2051222" y="1825625"/>
            <a:ext cx="8241956" cy="4351338"/>
          </a:xfrm>
        </p:spPr>
      </p:pic>
    </p:spTree>
    <p:extLst>
      <p:ext uri="{BB962C8B-B14F-4D97-AF65-F5344CB8AC3E}">
        <p14:creationId xmlns:p14="http://schemas.microsoft.com/office/powerpoint/2010/main" val="217408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65760" y="365125"/>
            <a:ext cx="10988040" cy="5025022"/>
          </a:xfrm>
        </p:spPr>
        <p:txBody>
          <a:bodyPr>
            <a:noAutofit/>
          </a:bodyPr>
          <a:lstStyle/>
          <a:p>
            <a:pPr algn="ctr">
              <a:lnSpc>
                <a:spcPct val="250000"/>
              </a:lnSpc>
            </a:pPr>
            <a:r>
              <a:rPr lang="fr-FR" sz="6600" b="1" dirty="0" smtClean="0">
                <a:solidFill>
                  <a:srgbClr val="0070C0"/>
                </a:solidFill>
                <a:latin typeface="+mn-lt"/>
              </a:rPr>
              <a:t>2: Créer une dynamique d’apprentissage</a:t>
            </a:r>
            <a:endParaRPr lang="fr-FR" sz="6600" b="1" dirty="0">
              <a:solidFill>
                <a:srgbClr val="0070C0"/>
              </a:solidFill>
              <a:latin typeface="+mn-lt"/>
            </a:endParaRPr>
          </a:p>
        </p:txBody>
      </p:sp>
    </p:spTree>
    <p:extLst>
      <p:ext uri="{BB962C8B-B14F-4D97-AF65-F5344CB8AC3E}">
        <p14:creationId xmlns:p14="http://schemas.microsoft.com/office/powerpoint/2010/main" val="1926852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062622"/>
          </a:xfrm>
        </p:spPr>
        <p:txBody>
          <a:bodyPr>
            <a:normAutofit/>
          </a:bodyPr>
          <a:lstStyle/>
          <a:p>
            <a:r>
              <a:rPr lang="fr-FR" sz="2000" b="1" dirty="0" smtClean="0"/>
              <a:t>Les documents EDUSCOL: Créer une dynamique d’apprentissage</a:t>
            </a:r>
            <a:endParaRPr lang="fr-FR" sz="2000" b="1" dirty="0"/>
          </a:p>
        </p:txBody>
      </p:sp>
      <p:pic>
        <p:nvPicPr>
          <p:cNvPr id="4" name="Espace réservé du contenu 3"/>
          <p:cNvPicPr>
            <a:picLocks noGrp="1" noChangeAspect="1"/>
          </p:cNvPicPr>
          <p:nvPr>
            <p:ph idx="1"/>
          </p:nvPr>
        </p:nvPicPr>
        <p:blipFill>
          <a:blip r:embed="rId4"/>
          <a:stretch>
            <a:fillRect/>
          </a:stretch>
        </p:blipFill>
        <p:spPr>
          <a:xfrm>
            <a:off x="1487927" y="1151510"/>
            <a:ext cx="3982309" cy="5441795"/>
          </a:xfrm>
          <a:prstGeom prst="rect">
            <a:avLst/>
          </a:prstGeom>
        </p:spPr>
      </p:pic>
    </p:spTree>
    <p:extLst>
      <p:ext uri="{BB962C8B-B14F-4D97-AF65-F5344CB8AC3E}">
        <p14:creationId xmlns:p14="http://schemas.microsoft.com/office/powerpoint/2010/main" val="770842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6000"/>
            <a:lum/>
          </a:blip>
          <a:srcRect/>
          <a:tile tx="0" ty="0" sx="100000" sy="100000" flip="none" algn="tl"/>
        </a:blipFill>
        <a:effectLst/>
      </p:bgPr>
    </p:bg>
    <p:spTree>
      <p:nvGrpSpPr>
        <p:cNvPr id="1" name=""/>
        <p:cNvGrpSpPr/>
        <p:nvPr/>
      </p:nvGrpSpPr>
      <p:grpSpPr>
        <a:xfrm>
          <a:off x="0" y="0"/>
          <a:ext cx="0" cy="0"/>
          <a:chOff x="0" y="0"/>
          <a:chExt cx="0" cy="0"/>
        </a:xfrm>
      </p:grpSpPr>
      <p:sp>
        <p:nvSpPr>
          <p:cNvPr id="90114" name="Titre 1"/>
          <p:cNvSpPr>
            <a:spLocks noGrp="1"/>
          </p:cNvSpPr>
          <p:nvPr>
            <p:ph type="title"/>
          </p:nvPr>
        </p:nvSpPr>
        <p:spPr>
          <a:xfrm>
            <a:off x="550863" y="0"/>
            <a:ext cx="10874375" cy="2025570"/>
          </a:xfrm>
        </p:spPr>
        <p:txBody>
          <a:bodyPr>
            <a:normAutofit fontScale="90000"/>
          </a:bodyPr>
          <a:lstStyle/>
          <a:p>
            <a:pPr algn="ctr"/>
            <a:r>
              <a:rPr lang="fr-FR" sz="4000" b="1" dirty="0" smtClean="0">
                <a:solidFill>
                  <a:srgbClr val="000000"/>
                </a:solidFill>
                <a:latin typeface="Arial" charset="0"/>
              </a:rPr>
              <a:t/>
            </a:r>
            <a:br>
              <a:rPr lang="fr-FR" sz="4000" b="1" dirty="0" smtClean="0">
                <a:solidFill>
                  <a:srgbClr val="000000"/>
                </a:solidFill>
                <a:latin typeface="Arial" charset="0"/>
              </a:rPr>
            </a:br>
            <a:r>
              <a:rPr lang="fr-FR" sz="3600" b="1" dirty="0" smtClean="0">
                <a:solidFill>
                  <a:schemeClr val="accent5"/>
                </a:solidFill>
                <a:latin typeface="Arial" charset="0"/>
              </a:rPr>
              <a:t/>
            </a:r>
            <a:br>
              <a:rPr lang="fr-FR" sz="3600" b="1" dirty="0" smtClean="0">
                <a:solidFill>
                  <a:schemeClr val="accent5"/>
                </a:solidFill>
                <a:latin typeface="Arial" charset="0"/>
              </a:rPr>
            </a:br>
            <a:r>
              <a:rPr lang="fr-FR" sz="3600" b="1" dirty="0" smtClean="0">
                <a:solidFill>
                  <a:srgbClr val="000000"/>
                </a:solidFill>
                <a:latin typeface="Arial" charset="0"/>
              </a:rPr>
              <a:t>Créer une dynamique d’apprentissage</a:t>
            </a:r>
            <a:r>
              <a:rPr lang="fr-FR" sz="4000" b="1" dirty="0" smtClean="0">
                <a:solidFill>
                  <a:srgbClr val="000000"/>
                </a:solidFill>
                <a:latin typeface="Arial" charset="0"/>
              </a:rPr>
              <a:t/>
            </a:r>
            <a:br>
              <a:rPr lang="fr-FR" sz="4000" b="1" dirty="0" smtClean="0">
                <a:solidFill>
                  <a:srgbClr val="000000"/>
                </a:solidFill>
                <a:latin typeface="Arial" charset="0"/>
              </a:rPr>
            </a:br>
            <a:r>
              <a:rPr lang="fr-FR" sz="4000" b="1" dirty="0" smtClean="0">
                <a:solidFill>
                  <a:srgbClr val="FF0000"/>
                </a:solidFill>
                <a:latin typeface="Arial" charset="0"/>
              </a:rPr>
              <a:t>Table des matières</a:t>
            </a:r>
            <a:r>
              <a:rPr lang="fr-FR" b="1" dirty="0" smtClean="0">
                <a:solidFill>
                  <a:srgbClr val="000000"/>
                </a:solidFill>
                <a:latin typeface="Arial" charset="0"/>
              </a:rPr>
              <a:t/>
            </a:r>
            <a:br>
              <a:rPr lang="fr-FR" b="1" dirty="0" smtClean="0">
                <a:solidFill>
                  <a:srgbClr val="000000"/>
                </a:solidFill>
                <a:latin typeface="Arial" charset="0"/>
              </a:rPr>
            </a:br>
            <a:endParaRPr lang="fr-FR" dirty="0" smtClean="0">
              <a:latin typeface="Arial" charset="0"/>
            </a:endParaRPr>
          </a:p>
        </p:txBody>
      </p:sp>
      <p:sp>
        <p:nvSpPr>
          <p:cNvPr id="90115" name="Sous-titre 2"/>
          <p:cNvSpPr>
            <a:spLocks noGrp="1"/>
          </p:cNvSpPr>
          <p:nvPr>
            <p:ph type="subTitle"/>
          </p:nvPr>
        </p:nvSpPr>
        <p:spPr>
          <a:xfrm>
            <a:off x="911225" y="2025570"/>
            <a:ext cx="9288463" cy="3635455"/>
          </a:xfrm>
          <a:ln/>
        </p:spPr>
        <p:txBody>
          <a:bodyPr/>
          <a:lstStyle/>
          <a:p>
            <a:endParaRPr lang="fr-FR" sz="2800" dirty="0" smtClean="0">
              <a:latin typeface="Arial" charset="0"/>
            </a:endParaRPr>
          </a:p>
          <a:p>
            <a:r>
              <a:rPr lang="fr-FR" sz="2800" dirty="0" smtClean="0">
                <a:latin typeface="Arial" charset="0"/>
              </a:rPr>
              <a:t>- Les gestes professionnels par étape</a:t>
            </a:r>
          </a:p>
          <a:p>
            <a:r>
              <a:rPr lang="fr-FR" sz="2800" dirty="0" smtClean="0">
                <a:latin typeface="Arial" charset="0"/>
              </a:rPr>
              <a:t>- Faire réussir, faire comprendre</a:t>
            </a:r>
          </a:p>
          <a:p>
            <a:r>
              <a:rPr lang="fr-FR" sz="2800" dirty="0" smtClean="0">
                <a:latin typeface="Arial" charset="0"/>
              </a:rPr>
              <a:t>- Offrir des espaces de travail structurants et structurés</a:t>
            </a:r>
          </a:p>
          <a:p>
            <a:r>
              <a:rPr lang="fr-FR" sz="2800" dirty="0" smtClean="0">
                <a:latin typeface="Arial" charset="0"/>
              </a:rPr>
              <a:t>- Mobiliser le langage</a:t>
            </a:r>
          </a:p>
          <a:p>
            <a:r>
              <a:rPr lang="fr-FR" sz="2800" dirty="0" smtClean="0">
                <a:latin typeface="Arial" charset="0"/>
              </a:rPr>
              <a:t>- Evaluer</a:t>
            </a:r>
          </a:p>
          <a:p>
            <a:r>
              <a:rPr lang="fr-FR" sz="2800" dirty="0" smtClean="0">
                <a:latin typeface="Arial" charset="0"/>
              </a:rPr>
              <a:t>- Mettre en œuvre une transversalité</a:t>
            </a:r>
          </a:p>
          <a:p>
            <a:r>
              <a:rPr lang="fr-FR" sz="2800" dirty="0" smtClean="0">
                <a:latin typeface="Arial" charset="0"/>
              </a:rPr>
              <a:t>- Construire les conditions de l’égalité filles/garçons</a:t>
            </a:r>
          </a:p>
          <a:p>
            <a:r>
              <a:rPr lang="fr-FR" sz="2800" dirty="0" smtClean="0">
                <a:latin typeface="Arial" charset="0"/>
              </a:rPr>
              <a:t>- Programmer les activités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lum/>
          </a:blip>
          <a:srcRect/>
          <a:tile tx="0" ty="0" sx="100000" sy="100000" flip="none" algn="tl"/>
        </a:blipFill>
        <a:effectLst/>
      </p:bgPr>
    </p:bg>
    <p:spTree>
      <p:nvGrpSpPr>
        <p:cNvPr id="1" name=""/>
        <p:cNvGrpSpPr/>
        <p:nvPr/>
      </p:nvGrpSpPr>
      <p:grpSpPr>
        <a:xfrm>
          <a:off x="0" y="0"/>
          <a:ext cx="0" cy="0"/>
          <a:chOff x="0" y="0"/>
          <a:chExt cx="0" cy="0"/>
        </a:xfrm>
      </p:grpSpPr>
      <p:sp>
        <p:nvSpPr>
          <p:cNvPr id="92162" name="TextShape 1"/>
          <p:cNvSpPr txBox="1">
            <a:spLocks noChangeArrowheads="1"/>
          </p:cNvSpPr>
          <p:nvPr/>
        </p:nvSpPr>
        <p:spPr bwMode="auto">
          <a:xfrm>
            <a:off x="838200" y="0"/>
            <a:ext cx="9829800" cy="1571625"/>
          </a:xfrm>
          <a:prstGeom prst="rect">
            <a:avLst/>
          </a:prstGeom>
          <a:noFill/>
          <a:ln w="9525">
            <a:noFill/>
            <a:miter lim="800000"/>
            <a:headEnd/>
            <a:tailEnd/>
          </a:ln>
        </p:spPr>
        <p:txBody>
          <a:bodyPr anchor="b"/>
          <a:lstStyle/>
          <a:p>
            <a:pPr algn="ctr"/>
            <a:r>
              <a:rPr lang="fr-FR" sz="3600" b="1">
                <a:solidFill>
                  <a:srgbClr val="FF0000"/>
                </a:solidFill>
                <a:latin typeface="Times New Roman" pitchFamily="18" charset="0"/>
              </a:rPr>
              <a:t>Les gestes professionnels importants de l’enseignant(e) en maternelle</a:t>
            </a:r>
            <a:endParaRPr lang="fr-FR" sz="3600">
              <a:solidFill>
                <a:srgbClr val="FF0000"/>
              </a:solidFill>
            </a:endParaRPr>
          </a:p>
        </p:txBody>
      </p:sp>
      <p:sp>
        <p:nvSpPr>
          <p:cNvPr id="92163" name="TextShape 2"/>
          <p:cNvSpPr txBox="1">
            <a:spLocks noChangeArrowheads="1"/>
          </p:cNvSpPr>
          <p:nvPr/>
        </p:nvSpPr>
        <p:spPr bwMode="auto">
          <a:xfrm>
            <a:off x="6310313" y="1785938"/>
            <a:ext cx="4427537" cy="3095625"/>
          </a:xfrm>
          <a:prstGeom prst="rect">
            <a:avLst/>
          </a:prstGeom>
          <a:noFill/>
          <a:ln w="9525">
            <a:noFill/>
            <a:miter lim="800000"/>
            <a:headEnd/>
            <a:tailEnd/>
          </a:ln>
        </p:spPr>
        <p:txBody>
          <a:bodyPr anchor="ctr"/>
          <a:lstStyle/>
          <a:p>
            <a:r>
              <a:rPr lang="fr-FR" sz="4000" dirty="0">
                <a:solidFill>
                  <a:srgbClr val="404040"/>
                </a:solidFill>
              </a:rPr>
              <a:t>Selon </a:t>
            </a:r>
            <a:r>
              <a:rPr lang="fr-FR" sz="4000" b="1" dirty="0">
                <a:solidFill>
                  <a:srgbClr val="404040"/>
                </a:solidFill>
              </a:rPr>
              <a:t>3 étapes</a:t>
            </a:r>
            <a:r>
              <a:rPr lang="fr-FR" sz="4000" dirty="0">
                <a:solidFill>
                  <a:srgbClr val="404040"/>
                </a:solidFill>
              </a:rPr>
              <a:t>:</a:t>
            </a:r>
            <a:endParaRPr lang="fr-FR" sz="4000" dirty="0"/>
          </a:p>
          <a:p>
            <a:r>
              <a:rPr lang="fr-FR" sz="4000" dirty="0">
                <a:solidFill>
                  <a:srgbClr val="404040"/>
                </a:solidFill>
              </a:rPr>
              <a:t>2ans ½-3ans</a:t>
            </a:r>
            <a:endParaRPr lang="fr-FR" sz="4000" dirty="0"/>
          </a:p>
          <a:p>
            <a:r>
              <a:rPr lang="fr-FR" sz="4000" dirty="0">
                <a:solidFill>
                  <a:srgbClr val="404040"/>
                </a:solidFill>
              </a:rPr>
              <a:t>3-4ans</a:t>
            </a:r>
            <a:endParaRPr lang="fr-FR" sz="4000" dirty="0"/>
          </a:p>
          <a:p>
            <a:r>
              <a:rPr lang="fr-FR" sz="4000" dirty="0">
                <a:solidFill>
                  <a:srgbClr val="404040"/>
                </a:solidFill>
              </a:rPr>
              <a:t>5ans</a:t>
            </a:r>
            <a:endParaRPr lang="fr-FR" sz="4000" dirty="0"/>
          </a:p>
        </p:txBody>
      </p:sp>
      <p:pic>
        <p:nvPicPr>
          <p:cNvPr id="92164" name="Espace réservé pour une image  4"/>
          <p:cNvPicPr>
            <a:picLocks noChangeAspect="1" noChangeArrowheads="1"/>
          </p:cNvPicPr>
          <p:nvPr/>
        </p:nvPicPr>
        <p:blipFill>
          <a:blip r:embed="rId4"/>
          <a:srcRect/>
          <a:stretch>
            <a:fillRect/>
          </a:stretch>
        </p:blipFill>
        <p:spPr bwMode="auto">
          <a:xfrm>
            <a:off x="1595438" y="1928813"/>
            <a:ext cx="3916362" cy="29368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TotalTime>
  <Words>2973</Words>
  <Application>Microsoft Macintosh PowerPoint</Application>
  <PresentationFormat>Grand écran</PresentationFormat>
  <Paragraphs>284</Paragraphs>
  <Slides>31</Slides>
  <Notes>29</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31</vt:i4>
      </vt:variant>
    </vt:vector>
  </HeadingPairs>
  <TitlesOfParts>
    <vt:vector size="42" baseType="lpstr">
      <vt:lpstr>Arial Unicode MS</vt:lpstr>
      <vt:lpstr>BatangChe</vt:lpstr>
      <vt:lpstr>Berlin Sans FB Demi</vt:lpstr>
      <vt:lpstr>Bungee Inline</vt:lpstr>
      <vt:lpstr>Calibri</vt:lpstr>
      <vt:lpstr>Calibri Light</vt:lpstr>
      <vt:lpstr>Times New Roman</vt:lpstr>
      <vt:lpstr>Wingdings</vt:lpstr>
      <vt:lpstr>Arial</vt:lpstr>
      <vt:lpstr>Thème Office</vt:lpstr>
      <vt:lpstr>Acrobat Document</vt:lpstr>
      <vt:lpstr>         Agir, s’exprimer, comprendre à travers l’activité physique Samedi 14 avril 2018 (2° partie) </vt:lpstr>
      <vt:lpstr>Déroulement de la matinée</vt:lpstr>
      <vt:lpstr>1: Objectif de l’animation</vt:lpstr>
      <vt:lpstr>Triangle du recul réflexif</vt:lpstr>
      <vt:lpstr>Rappel sur la carte mentale sur le lexique</vt:lpstr>
      <vt:lpstr>2: Créer une dynamique d’apprentissage</vt:lpstr>
      <vt:lpstr>Les documents EDUSCOL: Créer une dynamique d’apprentissage</vt:lpstr>
      <vt:lpstr>  Créer une dynamique d’apprentissage Table des matières </vt:lpstr>
      <vt:lpstr>Présentation PowerPoint</vt:lpstr>
      <vt:lpstr>Présentation PowerPoint</vt:lpstr>
      <vt:lpstr>Présentation PowerPoint</vt:lpstr>
      <vt:lpstr>Présentation PowerPoint</vt:lpstr>
      <vt:lpstr>Présentation PowerPoint</vt:lpstr>
      <vt:lpstr>Présentation PowerPoint</vt:lpstr>
      <vt:lpstr>                  Offrir des espaces de travail structurants    et structurés     Créer les supports permettant  la mise à distance de l’action:  élaborer des formes variées et évolutives de représentations du réel: maquette, figurines, photos, images, traces graphiques, plans… pour constituer des supports d’observation, d’évocation, d’anticipation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Travail de groupe à partir du tableau vierge</vt:lpstr>
      <vt:lpstr>Illustration du tableau à partir de la lutte GS ( voir tableau Pdf)</vt:lpstr>
      <vt:lpstr>La CO</vt:lpstr>
      <vt:lpstr>3: Conclusion </vt:lpstr>
      <vt:lpstr>Présentation PowerPoint</vt:lpstr>
      <vt:lpstr>Evaluer le « comprendre »: un camarade observant un autre camarade à partir d’une question large ( ex: « que peux tu nous dire sur ce que tu vois sur la vidéo? »)</vt:lpstr>
      <vt:lpstr>Pour évaluer le « comprendre », nécessité:</vt:lpstr>
      <vt:lpstr>Comment procéder ? S’engager dans une démarche claire et explicite</vt:lpstr>
      <vt:lpstr>Mot de la fin… Maintenant, vous êtes prêt(e)s pour mener cette démarche… Si on résume</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Agir, comprendre et s’exprimer au cycle 1 Samedi 14 avril 2018 </dc:title>
  <dc:creator>julie merlin</dc:creator>
  <cp:lastModifiedBy>julie merlin</cp:lastModifiedBy>
  <cp:revision>79</cp:revision>
  <dcterms:created xsi:type="dcterms:W3CDTF">2018-04-09T07:18:08Z</dcterms:created>
  <dcterms:modified xsi:type="dcterms:W3CDTF">2018-04-13T12:47:01Z</dcterms:modified>
</cp:coreProperties>
</file>