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9"/>
  </p:notesMasterIdLst>
  <p:sldIdLst>
    <p:sldId id="256" r:id="rId2"/>
    <p:sldId id="353" r:id="rId3"/>
    <p:sldId id="299" r:id="rId4"/>
    <p:sldId id="300" r:id="rId5"/>
    <p:sldId id="301" r:id="rId6"/>
    <p:sldId id="348" r:id="rId7"/>
    <p:sldId id="314" r:id="rId8"/>
    <p:sldId id="303" r:id="rId9"/>
    <p:sldId id="315" r:id="rId10"/>
    <p:sldId id="304" r:id="rId11"/>
    <p:sldId id="305" r:id="rId12"/>
    <p:sldId id="306" r:id="rId13"/>
    <p:sldId id="307" r:id="rId14"/>
    <p:sldId id="308" r:id="rId15"/>
    <p:sldId id="309" r:id="rId16"/>
    <p:sldId id="346" r:id="rId17"/>
    <p:sldId id="347" r:id="rId18"/>
    <p:sldId id="316" r:id="rId19"/>
    <p:sldId id="317" r:id="rId20"/>
    <p:sldId id="287" r:id="rId21"/>
    <p:sldId id="288" r:id="rId22"/>
    <p:sldId id="318" r:id="rId23"/>
    <p:sldId id="290" r:id="rId24"/>
    <p:sldId id="291" r:id="rId25"/>
    <p:sldId id="292" r:id="rId26"/>
    <p:sldId id="293" r:id="rId27"/>
    <p:sldId id="319" r:id="rId28"/>
    <p:sldId id="294" r:id="rId29"/>
    <p:sldId id="295" r:id="rId30"/>
    <p:sldId id="296" r:id="rId31"/>
    <p:sldId id="262" r:id="rId32"/>
    <p:sldId id="320" r:id="rId33"/>
    <p:sldId id="264" r:id="rId34"/>
    <p:sldId id="279" r:id="rId35"/>
    <p:sldId id="271" r:id="rId36"/>
    <p:sldId id="321" r:id="rId37"/>
    <p:sldId id="274" r:id="rId38"/>
    <p:sldId id="281" r:id="rId39"/>
    <p:sldId id="265" r:id="rId40"/>
    <p:sldId id="260" r:id="rId41"/>
    <p:sldId id="298" r:id="rId42"/>
    <p:sldId id="259" r:id="rId43"/>
    <p:sldId id="286" r:id="rId44"/>
    <p:sldId id="345" r:id="rId45"/>
    <p:sldId id="324" r:id="rId46"/>
    <p:sldId id="325" r:id="rId47"/>
    <p:sldId id="326" r:id="rId48"/>
    <p:sldId id="327" r:id="rId49"/>
    <p:sldId id="328" r:id="rId50"/>
    <p:sldId id="329" r:id="rId51"/>
    <p:sldId id="330" r:id="rId52"/>
    <p:sldId id="331" r:id="rId53"/>
    <p:sldId id="350" r:id="rId54"/>
    <p:sldId id="351" r:id="rId55"/>
    <p:sldId id="352" r:id="rId56"/>
    <p:sldId id="332" r:id="rId57"/>
    <p:sldId id="322"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88057" autoAdjust="0"/>
  </p:normalViewPr>
  <p:slideViewPr>
    <p:cSldViewPr snapToGrid="0" showGuides="1">
      <p:cViewPr varScale="1">
        <p:scale>
          <a:sx n="76" d="100"/>
          <a:sy n="76" d="100"/>
        </p:scale>
        <p:origin x="898" y="58"/>
      </p:cViewPr>
      <p:guideLst>
        <p:guide orient="horz" pos="2137"/>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834AA9-AAB6-4282-905C-5FF8B4817FFC}" type="datetimeFigureOut">
              <a:rPr lang="fr-FR" smtClean="0"/>
              <a:t>08/11/2017</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B9DCD5-1724-47D9-B5BD-28F47ADFBD9C}" type="slidenum">
              <a:rPr lang="fr-FR" smtClean="0"/>
              <a:t>‹N°›</a:t>
            </a:fld>
            <a:endParaRPr lang="fr-FR"/>
          </a:p>
        </p:txBody>
      </p:sp>
    </p:spTree>
    <p:extLst>
      <p:ext uri="{BB962C8B-B14F-4D97-AF65-F5344CB8AC3E}">
        <p14:creationId xmlns:p14="http://schemas.microsoft.com/office/powerpoint/2010/main" val="2400241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4B9DCD5-1724-47D9-B5BD-28F47ADFBD9C}" type="slidenum">
              <a:rPr lang="fr-FR" smtClean="0"/>
              <a:t>5</a:t>
            </a:fld>
            <a:endParaRPr lang="fr-FR"/>
          </a:p>
        </p:txBody>
      </p:sp>
    </p:spTree>
    <p:extLst>
      <p:ext uri="{BB962C8B-B14F-4D97-AF65-F5344CB8AC3E}">
        <p14:creationId xmlns:p14="http://schemas.microsoft.com/office/powerpoint/2010/main" val="41687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notion de Besoins Educatifs Particuliers vient du rapport </a:t>
            </a:r>
            <a:r>
              <a:rPr lang="fr-FR" dirty="0" err="1"/>
              <a:t>Warnock</a:t>
            </a:r>
            <a:r>
              <a:rPr lang="fr-FR" dirty="0"/>
              <a:t>. Elle met en avant 3 grandes familles de besoins. Il y a des élèves qui vont avoir besoin d’aménagements pour accéder aux enseignements (en général on y pense souvent) mais moins aux besoins d’aménagements dans les programmes : il faut parfois faire des choix avec certains élèves. Et des besoins dans l’organisation sociale et dans le climat émotionnel. Ont besoin d’une attention particulière par rapport au climat scolaire. </a:t>
            </a:r>
          </a:p>
          <a:p>
            <a:r>
              <a:rPr lang="fr-FR" dirty="0"/>
              <a:t>Faut essayer de rompre avec l’image du « il respecte rien, il fout rien ; il a qu’à faire des efforts » alors qu’on sait que l’élève a une situation personnelle compliquée (ex: dort dans une caravane…).</a:t>
            </a:r>
          </a:p>
        </p:txBody>
      </p:sp>
      <p:sp>
        <p:nvSpPr>
          <p:cNvPr id="4" name="Espace réservé du numéro de diapositive 3"/>
          <p:cNvSpPr>
            <a:spLocks noGrp="1"/>
          </p:cNvSpPr>
          <p:nvPr>
            <p:ph type="sldNum" sz="quarter" idx="10"/>
          </p:nvPr>
        </p:nvSpPr>
        <p:spPr/>
        <p:txBody>
          <a:bodyPr/>
          <a:lstStyle/>
          <a:p>
            <a:fld id="{14B9DCD5-1724-47D9-B5BD-28F47ADFBD9C}" type="slidenum">
              <a:rPr lang="fr-FR" smtClean="0"/>
              <a:t>14</a:t>
            </a:fld>
            <a:endParaRPr lang="fr-FR"/>
          </a:p>
        </p:txBody>
      </p:sp>
    </p:spTree>
    <p:extLst>
      <p:ext uri="{BB962C8B-B14F-4D97-AF65-F5344CB8AC3E}">
        <p14:creationId xmlns:p14="http://schemas.microsoft.com/office/powerpoint/2010/main" val="3469794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Personne n’a la science infuse. Personne ne peut dire « il a ça comme besoin, il faut ça comme réponse ». Il faut sans arrêt s’adapter, ça change, ça varie. C’est à l’équipe enseignante de se faire confiance, de formuler des hypothèses et de proposer des réponses qu’on teste ensuite et qu’on régule si besoin.</a:t>
            </a:r>
          </a:p>
          <a:p>
            <a:r>
              <a:rPr lang="fr-FR" dirty="0"/>
              <a:t>Définir/déterminer des Besoins Educatifs Particuliers et proposer des réponses : ça peut faire l’objet d’une formation d’établissement. Apprendre à adapter ses supports ok mais apprendre à définir des besoins est aussi très important. Mais il y a des formations au PAF disponibles</a:t>
            </a:r>
          </a:p>
        </p:txBody>
      </p:sp>
      <p:sp>
        <p:nvSpPr>
          <p:cNvPr id="4" name="Espace réservé du numéro de diapositive 3"/>
          <p:cNvSpPr>
            <a:spLocks noGrp="1"/>
          </p:cNvSpPr>
          <p:nvPr>
            <p:ph type="sldNum" sz="quarter" idx="10"/>
          </p:nvPr>
        </p:nvSpPr>
        <p:spPr/>
        <p:txBody>
          <a:bodyPr/>
          <a:lstStyle/>
          <a:p>
            <a:fld id="{14B9DCD5-1724-47D9-B5BD-28F47ADFBD9C}" type="slidenum">
              <a:rPr lang="fr-FR" smtClean="0"/>
              <a:t>15</a:t>
            </a:fld>
            <a:endParaRPr lang="fr-FR"/>
          </a:p>
        </p:txBody>
      </p:sp>
    </p:spTree>
    <p:extLst>
      <p:ext uri="{BB962C8B-B14F-4D97-AF65-F5344CB8AC3E}">
        <p14:creationId xmlns:p14="http://schemas.microsoft.com/office/powerpoint/2010/main" val="1290548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4B9DCD5-1724-47D9-B5BD-28F47ADFBD9C}" type="slidenum">
              <a:rPr lang="fr-FR" smtClean="0"/>
              <a:t>16</a:t>
            </a:fld>
            <a:endParaRPr lang="fr-FR"/>
          </a:p>
        </p:txBody>
      </p:sp>
    </p:spTree>
    <p:extLst>
      <p:ext uri="{BB962C8B-B14F-4D97-AF65-F5344CB8AC3E}">
        <p14:creationId xmlns:p14="http://schemas.microsoft.com/office/powerpoint/2010/main" val="978996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Revenons aux situations d’observation et d’évaluation. Voici les différents domaines dans lesquels on peut intervenir.</a:t>
            </a:r>
          </a:p>
          <a:p>
            <a:r>
              <a:rPr lang="fr-FR" dirty="0"/>
              <a:t>Quand on est enseignant, on a plus tendance à s’intéresser au fonctionnement cognitif ou instrumental mais attention, comme on est dans la notion d’équipe éducative au sens large, tout ce qui va être estime de soi, tout ce qui va être psycho-social, relation au savoir et même sensori-moteur (par exemple, pour les professeurs d’EPS, professeurs d’arts, c’est peut être un domaine à considérer de plus près dans ces disciplines) </a:t>
            </a:r>
          </a:p>
        </p:txBody>
      </p:sp>
      <p:sp>
        <p:nvSpPr>
          <p:cNvPr id="4" name="Espace réservé du numéro de diapositive 3"/>
          <p:cNvSpPr>
            <a:spLocks noGrp="1"/>
          </p:cNvSpPr>
          <p:nvPr>
            <p:ph type="sldNum" sz="quarter" idx="10"/>
          </p:nvPr>
        </p:nvSpPr>
        <p:spPr/>
        <p:txBody>
          <a:bodyPr/>
          <a:lstStyle/>
          <a:p>
            <a:fld id="{14B9DCD5-1724-47D9-B5BD-28F47ADFBD9C}" type="slidenum">
              <a:rPr lang="fr-FR" smtClean="0"/>
              <a:t>18</a:t>
            </a:fld>
            <a:endParaRPr lang="fr-FR"/>
          </a:p>
        </p:txBody>
      </p:sp>
    </p:spTree>
    <p:extLst>
      <p:ext uri="{BB962C8B-B14F-4D97-AF65-F5344CB8AC3E}">
        <p14:creationId xmlns:p14="http://schemas.microsoft.com/office/powerpoint/2010/main" val="2803598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buFontTx/>
              <a:buChar char="-"/>
            </a:pPr>
            <a:r>
              <a:rPr lang="fr-FR" sz="1200" u="sng" dirty="0"/>
              <a:t>Proposition :</a:t>
            </a:r>
            <a:r>
              <a:rPr lang="fr-FR" sz="1200" dirty="0"/>
              <a:t> peut être proposé par le conseil d’école ou le conseil de classe. Le directeur ou le chef d’établissement doit alors recueillir l’accord de la famille. Il peut également être demandé par la famille.</a:t>
            </a:r>
          </a:p>
          <a:p>
            <a:pPr marL="285750" indent="-285750">
              <a:buFontTx/>
              <a:buChar char="-"/>
            </a:pPr>
            <a:endParaRPr lang="fr-FR" sz="1050" dirty="0"/>
          </a:p>
          <a:p>
            <a:pPr marL="285750" indent="-285750">
              <a:buFontTx/>
              <a:buChar char="-"/>
            </a:pPr>
            <a:r>
              <a:rPr lang="fr-FR" sz="1200" u="sng" dirty="0"/>
              <a:t>Constat des troubles :</a:t>
            </a:r>
            <a:r>
              <a:rPr lang="fr-FR" sz="1200" dirty="0"/>
              <a:t> il est fait par le médecin scolaire, au vu de l’examen qu’il réalise et, le cas échéant, des bilans psychologiques et paramédicaux réalisés. Le médecin scolaire rend alors un avis sur la pertinence de la mise en place d’un plan d’accompagnement personnalisé au vu de la présence ou non d’un trouble des apprentissages.</a:t>
            </a:r>
          </a:p>
          <a:p>
            <a:endParaRPr lang="fr-FR" sz="1050" dirty="0"/>
          </a:p>
          <a:p>
            <a:pPr marL="285750" indent="-285750">
              <a:buFontTx/>
              <a:buChar char="-"/>
            </a:pPr>
            <a:r>
              <a:rPr lang="fr-FR" sz="1200" u="sng" dirty="0"/>
              <a:t>Élaboration :</a:t>
            </a:r>
            <a:r>
              <a:rPr lang="fr-FR" sz="1200" dirty="0"/>
              <a:t> le plan d’accompagnement personnalisé est ensuite élaboré par l’équipe pédagogique, qui associe les parents et les professionnels concernés.</a:t>
            </a:r>
          </a:p>
          <a:p>
            <a:pPr marL="285750" indent="-285750">
              <a:buFontTx/>
              <a:buChar char="-"/>
            </a:pPr>
            <a:endParaRPr lang="fr-FR" sz="1050" dirty="0"/>
          </a:p>
          <a:p>
            <a:pPr marL="285750" indent="-285750">
              <a:buFontTx/>
              <a:buChar char="-"/>
            </a:pPr>
            <a:r>
              <a:rPr lang="fr-FR" sz="1200" u="sng" dirty="0"/>
              <a:t>Mise en </a:t>
            </a:r>
            <a:r>
              <a:rPr lang="fr-FR" sz="1200" u="sng" dirty="0" err="1"/>
              <a:t>oeuvre</a:t>
            </a:r>
            <a:r>
              <a:rPr lang="fr-FR" sz="1200" u="sng" dirty="0"/>
              <a:t> et suivi :</a:t>
            </a:r>
            <a:r>
              <a:rPr lang="fr-FR" sz="1200" dirty="0"/>
              <a:t> la mise en </a:t>
            </a:r>
            <a:r>
              <a:rPr lang="fr-FR" sz="1200" dirty="0" err="1"/>
              <a:t>oeuvre</a:t>
            </a:r>
            <a:r>
              <a:rPr lang="fr-FR" sz="1200" dirty="0"/>
              <a:t> du PAP est assurée par les enseignants au sein de la classe. Dans le second degré, le professeur principal peut jouer un rôle de coordination.</a:t>
            </a:r>
          </a:p>
          <a:p>
            <a:endParaRPr lang="fr-FR" dirty="0"/>
          </a:p>
        </p:txBody>
      </p:sp>
      <p:sp>
        <p:nvSpPr>
          <p:cNvPr id="4" name="Espace réservé du numéro de diapositive 3"/>
          <p:cNvSpPr>
            <a:spLocks noGrp="1"/>
          </p:cNvSpPr>
          <p:nvPr>
            <p:ph type="sldNum" sz="quarter" idx="10"/>
          </p:nvPr>
        </p:nvSpPr>
        <p:spPr/>
        <p:txBody>
          <a:bodyPr/>
          <a:lstStyle/>
          <a:p>
            <a:fld id="{14B9DCD5-1724-47D9-B5BD-28F47ADFBD9C}" type="slidenum">
              <a:rPr lang="fr-FR" smtClean="0"/>
              <a:t>22</a:t>
            </a:fld>
            <a:endParaRPr lang="fr-FR"/>
          </a:p>
        </p:txBody>
      </p:sp>
    </p:spTree>
    <p:extLst>
      <p:ext uri="{BB962C8B-B14F-4D97-AF65-F5344CB8AC3E}">
        <p14:creationId xmlns:p14="http://schemas.microsoft.com/office/powerpoint/2010/main" val="1613238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PAP se substitue au « PAI </a:t>
            </a:r>
            <a:r>
              <a:rPr lang="fr-FR" dirty="0" err="1"/>
              <a:t>dys</a:t>
            </a:r>
            <a:r>
              <a:rPr lang="fr-FR" dirty="0"/>
              <a:t> » ou à tout document de prise en charge des élèves relevant de troubles des apprentissages.</a:t>
            </a:r>
          </a:p>
          <a:p>
            <a:r>
              <a:rPr lang="fr-FR" dirty="0"/>
              <a:t>_ Le plan d’accompagnement personnalisé ne peut pas comporter de décisions qui relèvent de la commission des droits et de l’autonomie des personnes handicapées (CDAPH), notamment l’orientation en dispositif collectif, l’attribution d’un matériel pédagogique adapté ou l’aide humaine. Le PAP ne permet donc pas de déroger au droit commun.</a:t>
            </a:r>
          </a:p>
          <a:p>
            <a:r>
              <a:rPr lang="fr-FR" dirty="0"/>
              <a:t>_ L’enseignant référent n’assure pas le suivi de la mise en </a:t>
            </a:r>
            <a:r>
              <a:rPr lang="fr-FR" dirty="0" err="1"/>
              <a:t>oeuvre</a:t>
            </a:r>
            <a:r>
              <a:rPr lang="fr-FR" dirty="0"/>
              <a:t> du PAP.</a:t>
            </a:r>
          </a:p>
          <a:p>
            <a:r>
              <a:rPr lang="fr-FR" dirty="0"/>
              <a:t>_ Si précédemment un PPRE était rédigé mais que la difficulté perdure, le PAP remplace le PPRE</a:t>
            </a:r>
          </a:p>
          <a:p>
            <a:endParaRPr lang="fr-FR" dirty="0"/>
          </a:p>
        </p:txBody>
      </p:sp>
      <p:sp>
        <p:nvSpPr>
          <p:cNvPr id="4" name="Espace réservé du numéro de diapositive 3"/>
          <p:cNvSpPr>
            <a:spLocks noGrp="1"/>
          </p:cNvSpPr>
          <p:nvPr>
            <p:ph type="sldNum" sz="quarter" idx="10"/>
          </p:nvPr>
        </p:nvSpPr>
        <p:spPr/>
        <p:txBody>
          <a:bodyPr/>
          <a:lstStyle/>
          <a:p>
            <a:fld id="{14B9DCD5-1724-47D9-B5BD-28F47ADFBD9C}" type="slidenum">
              <a:rPr lang="fr-FR" smtClean="0"/>
              <a:t>23</a:t>
            </a:fld>
            <a:endParaRPr lang="fr-FR"/>
          </a:p>
        </p:txBody>
      </p:sp>
    </p:spTree>
    <p:extLst>
      <p:ext uri="{BB962C8B-B14F-4D97-AF65-F5344CB8AC3E}">
        <p14:creationId xmlns:p14="http://schemas.microsoft.com/office/powerpoint/2010/main" val="437051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PAP se substitue au « PAI </a:t>
            </a:r>
            <a:r>
              <a:rPr lang="fr-FR" dirty="0" err="1"/>
              <a:t>dys</a:t>
            </a:r>
            <a:r>
              <a:rPr lang="fr-FR" dirty="0"/>
              <a:t> » ou à tout document de prise en charge des élèves relevant de troubles des apprentissages.</a:t>
            </a:r>
          </a:p>
          <a:p>
            <a:r>
              <a:rPr lang="fr-FR" dirty="0"/>
              <a:t>_ Le plan d’accompagnement personnalisé ne peut pas comporter de décisions qui relèvent de la commission des droits et de l’autonomie des personnes handicapées (CDAPH), notamment l’orientation en dispositif collectif, l’attribution d’un matériel pédagogique adapté ou l’aide humaine. Le PAP ne permet donc pas de déroger au droit commun.</a:t>
            </a:r>
          </a:p>
          <a:p>
            <a:r>
              <a:rPr lang="fr-FR" dirty="0"/>
              <a:t>_ L’enseignant référent n’assure pas le suivi de la mise en </a:t>
            </a:r>
            <a:r>
              <a:rPr lang="fr-FR" dirty="0" err="1"/>
              <a:t>oeuvre</a:t>
            </a:r>
            <a:r>
              <a:rPr lang="fr-FR" dirty="0"/>
              <a:t> du PAP.</a:t>
            </a:r>
          </a:p>
          <a:p>
            <a:r>
              <a:rPr lang="fr-FR" dirty="0"/>
              <a:t>_ Si précédemment un PPRE était rédigé mais que la difficulté perdure, le PAP remplace le PPRE</a:t>
            </a:r>
          </a:p>
          <a:p>
            <a:endParaRPr lang="fr-FR" dirty="0"/>
          </a:p>
        </p:txBody>
      </p:sp>
      <p:sp>
        <p:nvSpPr>
          <p:cNvPr id="4" name="Espace réservé du numéro de diapositive 3"/>
          <p:cNvSpPr>
            <a:spLocks noGrp="1"/>
          </p:cNvSpPr>
          <p:nvPr>
            <p:ph type="sldNum" sz="quarter" idx="10"/>
          </p:nvPr>
        </p:nvSpPr>
        <p:spPr/>
        <p:txBody>
          <a:bodyPr/>
          <a:lstStyle/>
          <a:p>
            <a:fld id="{14B9DCD5-1724-47D9-B5BD-28F47ADFBD9C}" type="slidenum">
              <a:rPr lang="fr-FR" smtClean="0"/>
              <a:t>24</a:t>
            </a:fld>
            <a:endParaRPr lang="fr-FR"/>
          </a:p>
        </p:txBody>
      </p:sp>
    </p:spTree>
    <p:extLst>
      <p:ext uri="{BB962C8B-B14F-4D97-AF65-F5344CB8AC3E}">
        <p14:creationId xmlns:p14="http://schemas.microsoft.com/office/powerpoint/2010/main" val="2186171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4B9DCD5-1724-47D9-B5BD-28F47ADFBD9C}" type="slidenum">
              <a:rPr lang="fr-FR" smtClean="0"/>
              <a:t>26</a:t>
            </a:fld>
            <a:endParaRPr lang="fr-FR"/>
          </a:p>
        </p:txBody>
      </p:sp>
    </p:spTree>
    <p:extLst>
      <p:ext uri="{BB962C8B-B14F-4D97-AF65-F5344CB8AC3E}">
        <p14:creationId xmlns:p14="http://schemas.microsoft.com/office/powerpoint/2010/main" val="35351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C’est la famille (ou le représentant légal) qui saisit </a:t>
            </a:r>
            <a:r>
              <a:rPr lang="fr-FR" dirty="0"/>
              <a:t>la MDPH à partir du </a:t>
            </a:r>
            <a:r>
              <a:rPr lang="fr-FR" b="1" dirty="0"/>
              <a:t>formulaire </a:t>
            </a:r>
            <a:r>
              <a:rPr lang="fr-FR" b="1" dirty="0" err="1"/>
              <a:t>Cerfa</a:t>
            </a:r>
            <a:r>
              <a:rPr lang="fr-FR" b="1" dirty="0"/>
              <a:t> </a:t>
            </a:r>
            <a:r>
              <a:rPr lang="fr-FR" dirty="0"/>
              <a:t>afin de faire part de ses demandes et souhaits relatifs au parcours de formation de son enfant.</a:t>
            </a:r>
          </a:p>
          <a:p>
            <a:endParaRPr lang="fr-FR" dirty="0"/>
          </a:p>
          <a:p>
            <a:r>
              <a:rPr lang="fr-FR" b="1" dirty="0"/>
              <a:t>L’équipe pluridisciplinaire d’évaluation (EPE)</a:t>
            </a:r>
            <a:r>
              <a:rPr lang="fr-FR" dirty="0"/>
              <a:t>, qui regroupe les différents professionnels des secteurs de la santé et de l’éducation, procède à l’évaluation de la situation </a:t>
            </a:r>
            <a:r>
              <a:rPr lang="fr-FR" dirty="0" err="1"/>
              <a:t>del’élève</a:t>
            </a:r>
            <a:r>
              <a:rPr lang="fr-FR" dirty="0"/>
              <a:t> grâce au </a:t>
            </a:r>
            <a:r>
              <a:rPr lang="fr-FR" dirty="0" err="1"/>
              <a:t>Geva-Sco</a:t>
            </a:r>
            <a:r>
              <a:rPr lang="fr-FR" dirty="0"/>
              <a:t> première demande. </a:t>
            </a:r>
          </a:p>
          <a:p>
            <a:endParaRPr lang="fr-FR" dirty="0"/>
          </a:p>
          <a:p>
            <a:r>
              <a:rPr lang="fr-FR" b="1" dirty="0"/>
              <a:t>Cette EPE élabore ensuite le PPS puis le transmet </a:t>
            </a:r>
            <a:r>
              <a:rPr lang="fr-FR" dirty="0"/>
              <a:t>à la Commission des droits et de l’autonomie des personnes handicapées (CDAPH).</a:t>
            </a:r>
          </a:p>
          <a:p>
            <a:endParaRPr lang="fr-FR" dirty="0"/>
          </a:p>
          <a:p>
            <a:r>
              <a:rPr lang="fr-FR" b="1" dirty="0"/>
              <a:t>La CDAPH prend les décisions </a:t>
            </a:r>
            <a:r>
              <a:rPr lang="fr-FR" dirty="0"/>
              <a:t>relatives au parcours de formation sur la base du PPS. Elle statue sur l’orientation des élèves : orientation en </a:t>
            </a:r>
            <a:r>
              <a:rPr lang="fr-FR" dirty="0" err="1"/>
              <a:t>Clis</a:t>
            </a:r>
            <a:r>
              <a:rPr lang="fr-FR" dirty="0"/>
              <a:t>, Ulis, ESMS et l’accompagnement…</a:t>
            </a:r>
            <a:endParaRPr kumimoji="0" lang="fr-FR" sz="12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14B9DCD5-1724-47D9-B5BD-28F47ADFBD9C}" type="slidenum">
              <a:rPr lang="fr-FR" smtClean="0"/>
              <a:t>27</a:t>
            </a:fld>
            <a:endParaRPr lang="fr-FR"/>
          </a:p>
        </p:txBody>
      </p:sp>
    </p:spTree>
    <p:extLst>
      <p:ext uri="{BB962C8B-B14F-4D97-AF65-F5344CB8AC3E}">
        <p14:creationId xmlns:p14="http://schemas.microsoft.com/office/powerpoint/2010/main" val="2096163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4B9DCD5-1724-47D9-B5BD-28F47ADFBD9C}" type="slidenum">
              <a:rPr lang="fr-FR" smtClean="0"/>
              <a:t>28</a:t>
            </a:fld>
            <a:endParaRPr lang="fr-FR"/>
          </a:p>
        </p:txBody>
      </p:sp>
    </p:spTree>
    <p:extLst>
      <p:ext uri="{BB962C8B-B14F-4D97-AF65-F5344CB8AC3E}">
        <p14:creationId xmlns:p14="http://schemas.microsoft.com/office/powerpoint/2010/main" val="2075865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Quelle différence faites-vous entre ces deux concepts? </a:t>
            </a:r>
            <a:r>
              <a:rPr lang="fr-FR" dirty="0"/>
              <a:t>L’intégration renvoie à l’adaptation d’individus « différents » à un système dit « normal ».</a:t>
            </a:r>
          </a:p>
          <a:p>
            <a:r>
              <a:rPr lang="fr-FR" dirty="0"/>
              <a:t>Le concept d’inclusion met en lumière la place de « plein droit » de toutes les personnes dans la société, quelles que soient leurs caractéristiques. </a:t>
            </a:r>
          </a:p>
          <a:p>
            <a:r>
              <a:rPr lang="fr-FR" dirty="0"/>
              <a:t>Dans l’inclusion il n’existe pas de groupes de personnes avec ou sans handicap : toutes les personnes présentent des besoins communs et individuels.</a:t>
            </a:r>
          </a:p>
          <a:p>
            <a:endParaRPr lang="fr-FR" dirty="0"/>
          </a:p>
        </p:txBody>
      </p:sp>
      <p:sp>
        <p:nvSpPr>
          <p:cNvPr id="4" name="Espace réservé du numéro de diapositive 3"/>
          <p:cNvSpPr>
            <a:spLocks noGrp="1"/>
          </p:cNvSpPr>
          <p:nvPr>
            <p:ph type="sldNum" sz="quarter" idx="10"/>
          </p:nvPr>
        </p:nvSpPr>
        <p:spPr/>
        <p:txBody>
          <a:bodyPr/>
          <a:lstStyle/>
          <a:p>
            <a:fld id="{14B9DCD5-1724-47D9-B5BD-28F47ADFBD9C}" type="slidenum">
              <a:rPr lang="fr-FR" smtClean="0"/>
              <a:t>6</a:t>
            </a:fld>
            <a:endParaRPr lang="fr-FR"/>
          </a:p>
        </p:txBody>
      </p:sp>
    </p:spTree>
    <p:extLst>
      <p:ext uri="{BB962C8B-B14F-4D97-AF65-F5344CB8AC3E}">
        <p14:creationId xmlns:p14="http://schemas.microsoft.com/office/powerpoint/2010/main" val="18807905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4B9DCD5-1724-47D9-B5BD-28F47ADFBD9C}" type="slidenum">
              <a:rPr lang="fr-FR" smtClean="0"/>
              <a:t>29</a:t>
            </a:fld>
            <a:endParaRPr lang="fr-FR"/>
          </a:p>
        </p:txBody>
      </p:sp>
    </p:spTree>
    <p:extLst>
      <p:ext uri="{BB962C8B-B14F-4D97-AF65-F5344CB8AC3E}">
        <p14:creationId xmlns:p14="http://schemas.microsoft.com/office/powerpoint/2010/main" val="30566569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4B9DCD5-1724-47D9-B5BD-28F47ADFBD9C}" type="slidenum">
              <a:rPr lang="fr-FR" smtClean="0"/>
              <a:t>30</a:t>
            </a:fld>
            <a:endParaRPr lang="fr-FR"/>
          </a:p>
        </p:txBody>
      </p:sp>
    </p:spTree>
    <p:extLst>
      <p:ext uri="{BB962C8B-B14F-4D97-AF65-F5344CB8AC3E}">
        <p14:creationId xmlns:p14="http://schemas.microsoft.com/office/powerpoint/2010/main" val="2910299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buFontTx/>
              <a:buChar char="-"/>
            </a:pPr>
            <a:r>
              <a:rPr lang="fr-FR" dirty="0"/>
              <a:t>La demande de PAI est faite par la famille / directeur d’école / chef d’établissement, toujours en accord et avec la participation de la famille.</a:t>
            </a:r>
          </a:p>
          <a:p>
            <a:endParaRPr lang="fr-FR" dirty="0"/>
          </a:p>
          <a:p>
            <a:pPr marL="285750" indent="-285750">
              <a:buFontTx/>
              <a:buChar char="-"/>
            </a:pPr>
            <a:r>
              <a:rPr lang="fr-FR" dirty="0"/>
              <a:t>Le PAI est rédigé par le médecin scolaire ou de PMI, puis signé par le directeur d’école / chef d’établissement et la famille, ainsi que par le représentant de la collectivité territoriale en tant que de besoin.</a:t>
            </a:r>
          </a:p>
          <a:p>
            <a:pPr marL="285750" indent="-285750">
              <a:buFontTx/>
              <a:buChar char="-"/>
            </a:pPr>
            <a:endParaRPr lang="fr-FR" dirty="0"/>
          </a:p>
          <a:p>
            <a:pPr marL="285750" indent="-285750">
              <a:buFontTx/>
              <a:buChar char="-"/>
            </a:pPr>
            <a:r>
              <a:rPr lang="fr-FR" dirty="0"/>
              <a:t>De même, chaque personne s’engageant à participer à son application est invitée à le signer. L’infirmière scolaire apporte sa contribution en tant que de besoin.</a:t>
            </a:r>
          </a:p>
          <a:p>
            <a:pPr marL="285750" indent="-285750">
              <a:buFontTx/>
              <a:buChar char="-"/>
            </a:pPr>
            <a:endParaRPr lang="fr-FR" dirty="0"/>
          </a:p>
          <a:p>
            <a:pPr marL="285750" indent="-285750">
              <a:buFontTx/>
              <a:buChar char="-"/>
            </a:pPr>
            <a:r>
              <a:rPr lang="fr-FR" dirty="0"/>
              <a:t>Le médecin scolaire, veille au respect du secret professionnel et à la clarté des préconisations pour des non-professionnels de santé.</a:t>
            </a:r>
          </a:p>
          <a:p>
            <a:pPr marL="285750" indent="-285750">
              <a:buFontTx/>
              <a:buChar char="-"/>
            </a:pPr>
            <a:endParaRPr lang="fr-FR" dirty="0"/>
          </a:p>
          <a:p>
            <a:pPr marL="285750" indent="-285750">
              <a:buFontTx/>
              <a:buChar char="-"/>
            </a:pPr>
            <a:r>
              <a:rPr lang="fr-FR" dirty="0"/>
              <a:t>Ce PAI est actualisé si nécessaire à la demande de la famille.</a:t>
            </a:r>
          </a:p>
          <a:p>
            <a:endParaRPr lang="fr-FR" dirty="0"/>
          </a:p>
        </p:txBody>
      </p:sp>
      <p:sp>
        <p:nvSpPr>
          <p:cNvPr id="4" name="Espace réservé du numéro de diapositive 3"/>
          <p:cNvSpPr>
            <a:spLocks noGrp="1"/>
          </p:cNvSpPr>
          <p:nvPr>
            <p:ph type="sldNum" sz="quarter" idx="10"/>
          </p:nvPr>
        </p:nvSpPr>
        <p:spPr/>
        <p:txBody>
          <a:bodyPr/>
          <a:lstStyle/>
          <a:p>
            <a:fld id="{14B9DCD5-1724-47D9-B5BD-28F47ADFBD9C}" type="slidenum">
              <a:rPr lang="fr-FR" smtClean="0"/>
              <a:t>32</a:t>
            </a:fld>
            <a:endParaRPr lang="fr-FR"/>
          </a:p>
        </p:txBody>
      </p:sp>
    </p:spTree>
    <p:extLst>
      <p:ext uri="{BB962C8B-B14F-4D97-AF65-F5344CB8AC3E}">
        <p14:creationId xmlns:p14="http://schemas.microsoft.com/office/powerpoint/2010/main" val="32372650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Le PAI ne permet pas de :</a:t>
            </a:r>
          </a:p>
          <a:p>
            <a:r>
              <a:rPr lang="fr-FR" sz="1200" kern="1200" dirty="0">
                <a:solidFill>
                  <a:schemeClr val="tx1"/>
                </a:solidFill>
                <a:effectLst/>
                <a:latin typeface="+mn-lt"/>
                <a:ea typeface="+mn-ea"/>
                <a:cs typeface="+mn-cs"/>
              </a:rPr>
              <a:t>_ réaliser des gestes de soins outrepassant les compétences de personnels non soignants (par exemple interpréter des résultats d’analyse) ;</a:t>
            </a:r>
          </a:p>
          <a:p>
            <a:r>
              <a:rPr lang="fr-FR" sz="1200" kern="1200" dirty="0">
                <a:solidFill>
                  <a:schemeClr val="tx1"/>
                </a:solidFill>
                <a:effectLst/>
                <a:latin typeface="+mn-lt"/>
                <a:ea typeface="+mn-ea"/>
                <a:cs typeface="+mn-cs"/>
              </a:rPr>
              <a:t>_ envisager l’administration d’un traitement autre que par la voie inhalée, orale ou par </a:t>
            </a:r>
            <a:r>
              <a:rPr lang="fr-FR" sz="1200" kern="1200" dirty="0" err="1">
                <a:solidFill>
                  <a:schemeClr val="tx1"/>
                </a:solidFill>
                <a:effectLst/>
                <a:latin typeface="+mn-lt"/>
                <a:ea typeface="+mn-ea"/>
                <a:cs typeface="+mn-cs"/>
              </a:rPr>
              <a:t>auto-injection</a:t>
            </a:r>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_ se substituer à la responsabilité de la famille.</a:t>
            </a:r>
          </a:p>
          <a:p>
            <a:r>
              <a:rPr lang="fr-FR" sz="1200" kern="1200" dirty="0">
                <a:solidFill>
                  <a:schemeClr val="tx1"/>
                </a:solidFill>
                <a:effectLst/>
                <a:latin typeface="+mn-lt"/>
                <a:ea typeface="+mn-ea"/>
                <a:cs typeface="+mn-cs"/>
              </a:rPr>
              <a:t>La décision de révéler des informations couvertes par le secret « médical » appartient à la famille. Il importe de rappeler l’obligation de discrétion professionnelle aux personnels</a:t>
            </a:r>
          </a:p>
          <a:p>
            <a:r>
              <a:rPr lang="fr-FR" sz="1200" kern="1200" dirty="0">
                <a:solidFill>
                  <a:schemeClr val="tx1"/>
                </a:solidFill>
                <a:effectLst/>
                <a:latin typeface="+mn-lt"/>
                <a:ea typeface="+mn-ea"/>
                <a:cs typeface="+mn-cs"/>
              </a:rPr>
              <a:t>des établissements scolaires.</a:t>
            </a:r>
          </a:p>
          <a:p>
            <a:r>
              <a:rPr lang="fr-FR" sz="1200" kern="1200" dirty="0">
                <a:solidFill>
                  <a:schemeClr val="tx1"/>
                </a:solidFill>
                <a:effectLst/>
                <a:latin typeface="+mn-lt"/>
                <a:ea typeface="+mn-ea"/>
                <a:cs typeface="+mn-cs"/>
              </a:rPr>
              <a:t>Selon la nature du trouble de santé, il appartient au médecin prescripteur d’adresser au médecin de la collectivité, avec l’autorisation des parents :</a:t>
            </a:r>
          </a:p>
          <a:p>
            <a:r>
              <a:rPr lang="fr-FR" sz="1200" kern="1200" dirty="0">
                <a:solidFill>
                  <a:schemeClr val="tx1"/>
                </a:solidFill>
                <a:effectLst/>
                <a:latin typeface="+mn-lt"/>
                <a:ea typeface="+mn-ea"/>
                <a:cs typeface="+mn-cs"/>
              </a:rPr>
              <a:t>_ l’ordonnance qui indique avec précision le médicament qu’il convient d’administrer :</a:t>
            </a:r>
          </a:p>
          <a:p>
            <a:r>
              <a:rPr lang="fr-FR" sz="1200" kern="1200" dirty="0">
                <a:solidFill>
                  <a:schemeClr val="tx1"/>
                </a:solidFill>
                <a:effectLst/>
                <a:latin typeface="+mn-lt"/>
                <a:ea typeface="+mn-ea"/>
                <a:cs typeface="+mn-cs"/>
              </a:rPr>
              <a:t>nom, doses et horaires ;</a:t>
            </a:r>
          </a:p>
          <a:p>
            <a:r>
              <a:rPr lang="fr-FR" sz="1200" kern="1200" dirty="0">
                <a:solidFill>
                  <a:schemeClr val="tx1"/>
                </a:solidFill>
                <a:effectLst/>
                <a:latin typeface="+mn-lt"/>
                <a:ea typeface="+mn-ea"/>
                <a:cs typeface="+mn-cs"/>
              </a:rPr>
              <a:t>_ les demandes d’aménagements spécifiques qu’il convient d’apporter dans le cadre de la collectivité ;</a:t>
            </a:r>
          </a:p>
          <a:p>
            <a:r>
              <a:rPr lang="fr-FR" sz="1200" kern="1200" dirty="0">
                <a:solidFill>
                  <a:schemeClr val="tx1"/>
                </a:solidFill>
                <a:effectLst/>
                <a:latin typeface="+mn-lt"/>
                <a:ea typeface="+mn-ea"/>
                <a:cs typeface="+mn-cs"/>
              </a:rPr>
              <a:t>_ la prescription ou non d’un régime alimentaire.</a:t>
            </a:r>
            <a:endParaRPr lang="fr-FR" dirty="0"/>
          </a:p>
        </p:txBody>
      </p:sp>
      <p:sp>
        <p:nvSpPr>
          <p:cNvPr id="4" name="Espace réservé du numéro de diapositive 3"/>
          <p:cNvSpPr>
            <a:spLocks noGrp="1"/>
          </p:cNvSpPr>
          <p:nvPr>
            <p:ph type="sldNum" sz="quarter" idx="10"/>
          </p:nvPr>
        </p:nvSpPr>
        <p:spPr/>
        <p:txBody>
          <a:bodyPr/>
          <a:lstStyle/>
          <a:p>
            <a:fld id="{14B9DCD5-1724-47D9-B5BD-28F47ADFBD9C}" type="slidenum">
              <a:rPr lang="fr-FR" smtClean="0"/>
              <a:t>33</a:t>
            </a:fld>
            <a:endParaRPr lang="fr-FR"/>
          </a:p>
        </p:txBody>
      </p:sp>
    </p:spTree>
    <p:extLst>
      <p:ext uri="{BB962C8B-B14F-4D97-AF65-F5344CB8AC3E}">
        <p14:creationId xmlns:p14="http://schemas.microsoft.com/office/powerpoint/2010/main" val="138817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Le PAI ne permet pas de :</a:t>
            </a:r>
          </a:p>
          <a:p>
            <a:r>
              <a:rPr lang="fr-FR" sz="1200" kern="1200" dirty="0">
                <a:solidFill>
                  <a:schemeClr val="tx1"/>
                </a:solidFill>
                <a:effectLst/>
                <a:latin typeface="+mn-lt"/>
                <a:ea typeface="+mn-ea"/>
                <a:cs typeface="+mn-cs"/>
              </a:rPr>
              <a:t>_ réaliser des gestes de soins outrepassant les compétences de personnels non soignants (par exemple interpréter des résultats d’analyse) ;</a:t>
            </a:r>
          </a:p>
          <a:p>
            <a:r>
              <a:rPr lang="fr-FR" sz="1200" kern="1200" dirty="0">
                <a:solidFill>
                  <a:schemeClr val="tx1"/>
                </a:solidFill>
                <a:effectLst/>
                <a:latin typeface="+mn-lt"/>
                <a:ea typeface="+mn-ea"/>
                <a:cs typeface="+mn-cs"/>
              </a:rPr>
              <a:t>_ envisager l’administration d’un traitement autre que par la voie inhalée, orale ou par </a:t>
            </a:r>
            <a:r>
              <a:rPr lang="fr-FR" sz="1200" kern="1200" dirty="0" err="1">
                <a:solidFill>
                  <a:schemeClr val="tx1"/>
                </a:solidFill>
                <a:effectLst/>
                <a:latin typeface="+mn-lt"/>
                <a:ea typeface="+mn-ea"/>
                <a:cs typeface="+mn-cs"/>
              </a:rPr>
              <a:t>auto-injection</a:t>
            </a:r>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_ se substituer à la responsabilité de la famille.</a:t>
            </a:r>
          </a:p>
          <a:p>
            <a:r>
              <a:rPr lang="fr-FR" sz="1200" kern="1200" dirty="0">
                <a:solidFill>
                  <a:schemeClr val="tx1"/>
                </a:solidFill>
                <a:effectLst/>
                <a:latin typeface="+mn-lt"/>
                <a:ea typeface="+mn-ea"/>
                <a:cs typeface="+mn-cs"/>
              </a:rPr>
              <a:t>La décision de révéler des informations couvertes par le secret « médical » appartient à la famille. Il importe de rappeler l’obligation de discrétion professionnelle aux personnels</a:t>
            </a:r>
          </a:p>
          <a:p>
            <a:r>
              <a:rPr lang="fr-FR" sz="1200" kern="1200" dirty="0">
                <a:solidFill>
                  <a:schemeClr val="tx1"/>
                </a:solidFill>
                <a:effectLst/>
                <a:latin typeface="+mn-lt"/>
                <a:ea typeface="+mn-ea"/>
                <a:cs typeface="+mn-cs"/>
              </a:rPr>
              <a:t>des établissements scolaires.</a:t>
            </a:r>
          </a:p>
          <a:p>
            <a:r>
              <a:rPr lang="fr-FR" sz="1200" kern="1200" dirty="0">
                <a:solidFill>
                  <a:schemeClr val="tx1"/>
                </a:solidFill>
                <a:effectLst/>
                <a:latin typeface="+mn-lt"/>
                <a:ea typeface="+mn-ea"/>
                <a:cs typeface="+mn-cs"/>
              </a:rPr>
              <a:t>Selon la nature du trouble de santé, il appartient au médecin prescripteur d’adresser au médecin de la collectivité, avec l’autorisation des parents :</a:t>
            </a:r>
          </a:p>
          <a:p>
            <a:r>
              <a:rPr lang="fr-FR" sz="1200" kern="1200" dirty="0">
                <a:solidFill>
                  <a:schemeClr val="tx1"/>
                </a:solidFill>
                <a:effectLst/>
                <a:latin typeface="+mn-lt"/>
                <a:ea typeface="+mn-ea"/>
                <a:cs typeface="+mn-cs"/>
              </a:rPr>
              <a:t>_ l’ordonnance qui indique avec précision le médicament qu’il convient d’administrer :</a:t>
            </a:r>
          </a:p>
          <a:p>
            <a:r>
              <a:rPr lang="fr-FR" sz="1200" kern="1200" dirty="0">
                <a:solidFill>
                  <a:schemeClr val="tx1"/>
                </a:solidFill>
                <a:effectLst/>
                <a:latin typeface="+mn-lt"/>
                <a:ea typeface="+mn-ea"/>
                <a:cs typeface="+mn-cs"/>
              </a:rPr>
              <a:t>nom, doses et horaires ;</a:t>
            </a:r>
          </a:p>
          <a:p>
            <a:r>
              <a:rPr lang="fr-FR" sz="1200" kern="1200" dirty="0">
                <a:solidFill>
                  <a:schemeClr val="tx1"/>
                </a:solidFill>
                <a:effectLst/>
                <a:latin typeface="+mn-lt"/>
                <a:ea typeface="+mn-ea"/>
                <a:cs typeface="+mn-cs"/>
              </a:rPr>
              <a:t>_ les demandes d’aménagements spécifiques qu’il convient d’apporter dans le cadre de la collectivité ;</a:t>
            </a:r>
          </a:p>
          <a:p>
            <a:r>
              <a:rPr lang="fr-FR" sz="1200" kern="1200" dirty="0">
                <a:solidFill>
                  <a:schemeClr val="tx1"/>
                </a:solidFill>
                <a:effectLst/>
                <a:latin typeface="+mn-lt"/>
                <a:ea typeface="+mn-ea"/>
                <a:cs typeface="+mn-cs"/>
              </a:rPr>
              <a:t>_ la prescription ou non d’un régime alimentaire.</a:t>
            </a:r>
            <a:endParaRPr lang="fr-FR" dirty="0"/>
          </a:p>
        </p:txBody>
      </p:sp>
      <p:sp>
        <p:nvSpPr>
          <p:cNvPr id="4" name="Espace réservé du numéro de diapositive 3"/>
          <p:cNvSpPr>
            <a:spLocks noGrp="1"/>
          </p:cNvSpPr>
          <p:nvPr>
            <p:ph type="sldNum" sz="quarter" idx="10"/>
          </p:nvPr>
        </p:nvSpPr>
        <p:spPr/>
        <p:txBody>
          <a:bodyPr/>
          <a:lstStyle/>
          <a:p>
            <a:fld id="{14B9DCD5-1724-47D9-B5BD-28F47ADFBD9C}" type="slidenum">
              <a:rPr lang="fr-FR" smtClean="0"/>
              <a:t>34</a:t>
            </a:fld>
            <a:endParaRPr lang="fr-FR"/>
          </a:p>
        </p:txBody>
      </p:sp>
    </p:spTree>
    <p:extLst>
      <p:ext uri="{BB962C8B-B14F-4D97-AF65-F5344CB8AC3E}">
        <p14:creationId xmlns:p14="http://schemas.microsoft.com/office/powerpoint/2010/main" val="4071539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t>Mis en place par le directeur de l’école ou le chef d’établissement, à l’initiative des équipes pédagogiques, le PPRE organise des actions ciblées sur des compétences précises, sur proposition des équipes enseignantes qui ont établi préalablement un bilan précis et personnalisé des besoins de l’élève.</a:t>
            </a:r>
          </a:p>
          <a:p>
            <a:endParaRPr lang="fr-FR" sz="1000" dirty="0"/>
          </a:p>
          <a:p>
            <a:r>
              <a:rPr lang="fr-FR" sz="1200" dirty="0"/>
              <a:t>Les actions conduites sont :</a:t>
            </a:r>
          </a:p>
          <a:p>
            <a:r>
              <a:rPr lang="fr-FR" sz="1200" dirty="0"/>
              <a:t>- élaborées par l’équipe pédagogique</a:t>
            </a:r>
          </a:p>
          <a:p>
            <a:r>
              <a:rPr lang="fr-FR" sz="1200" dirty="0"/>
              <a:t>- formalisées dans un document qui précise les objectifs, les ressources, les types d’actions, les échéances et les modalités d’évaluation</a:t>
            </a:r>
          </a:p>
          <a:p>
            <a:r>
              <a:rPr lang="fr-FR" sz="1200" dirty="0"/>
              <a:t>- discutées avec les représentants légaux</a:t>
            </a:r>
          </a:p>
          <a:p>
            <a:r>
              <a:rPr lang="fr-FR" sz="1200" dirty="0"/>
              <a:t>- présentées à l’élève</a:t>
            </a:r>
          </a:p>
          <a:p>
            <a:r>
              <a:rPr lang="fr-FR" sz="1200" dirty="0"/>
              <a:t>- mises en </a:t>
            </a:r>
            <a:r>
              <a:rPr lang="fr-FR" sz="1200" dirty="0" err="1"/>
              <a:t>oeuvre</a:t>
            </a:r>
            <a:r>
              <a:rPr lang="fr-FR" sz="1200" dirty="0"/>
              <a:t> prioritairement par l’enseignant dans le cadre ordinaire de la classe.</a:t>
            </a:r>
          </a:p>
          <a:p>
            <a:endParaRPr lang="fr-FR" sz="1200" dirty="0"/>
          </a:p>
          <a:p>
            <a:r>
              <a:rPr lang="fr-FR" sz="1200" dirty="0"/>
              <a:t>Au collège le professeur principal coordonne la mise en </a:t>
            </a:r>
            <a:r>
              <a:rPr lang="fr-FR" sz="1200" dirty="0" err="1"/>
              <a:t>oeuvre</a:t>
            </a:r>
            <a:r>
              <a:rPr lang="fr-FR" sz="1200" dirty="0"/>
              <a:t> du PPRE après concertation de l’équipe.</a:t>
            </a:r>
          </a:p>
          <a:p>
            <a:endParaRPr lang="fr-FR" dirty="0"/>
          </a:p>
        </p:txBody>
      </p:sp>
      <p:sp>
        <p:nvSpPr>
          <p:cNvPr id="4" name="Espace réservé du numéro de diapositive 3"/>
          <p:cNvSpPr>
            <a:spLocks noGrp="1"/>
          </p:cNvSpPr>
          <p:nvPr>
            <p:ph type="sldNum" sz="quarter" idx="10"/>
          </p:nvPr>
        </p:nvSpPr>
        <p:spPr/>
        <p:txBody>
          <a:bodyPr/>
          <a:lstStyle/>
          <a:p>
            <a:fld id="{14B9DCD5-1724-47D9-B5BD-28F47ADFBD9C}" type="slidenum">
              <a:rPr lang="fr-FR" smtClean="0"/>
              <a:t>36</a:t>
            </a:fld>
            <a:endParaRPr lang="fr-FR"/>
          </a:p>
        </p:txBody>
      </p:sp>
    </p:spTree>
    <p:extLst>
      <p:ext uri="{BB962C8B-B14F-4D97-AF65-F5344CB8AC3E}">
        <p14:creationId xmlns:p14="http://schemas.microsoft.com/office/powerpoint/2010/main" val="3400798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Le PPRE concerne les élèves qui risquent de ne pas maîtriser certaines connaissances et compétences attendues à la fin d’un cycle d’enseignement, il peut donc également être mis en place pour les élèves intellectuellement précoces en difficulté scolaire.</a:t>
            </a:r>
            <a:endParaRPr lang="fr-FR" dirty="0"/>
          </a:p>
        </p:txBody>
      </p:sp>
      <p:sp>
        <p:nvSpPr>
          <p:cNvPr id="4" name="Espace réservé du numéro de diapositive 3"/>
          <p:cNvSpPr>
            <a:spLocks noGrp="1"/>
          </p:cNvSpPr>
          <p:nvPr>
            <p:ph type="sldNum" sz="quarter" idx="10"/>
          </p:nvPr>
        </p:nvSpPr>
        <p:spPr/>
        <p:txBody>
          <a:bodyPr/>
          <a:lstStyle/>
          <a:p>
            <a:fld id="{14B9DCD5-1724-47D9-B5BD-28F47ADFBD9C}" type="slidenum">
              <a:rPr lang="fr-FR" smtClean="0"/>
              <a:t>37</a:t>
            </a:fld>
            <a:endParaRPr lang="fr-FR"/>
          </a:p>
        </p:txBody>
      </p:sp>
    </p:spTree>
    <p:extLst>
      <p:ext uri="{BB962C8B-B14F-4D97-AF65-F5344CB8AC3E}">
        <p14:creationId xmlns:p14="http://schemas.microsoft.com/office/powerpoint/2010/main" val="27422224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Le PPRE concerne les élèves qui risquent de ne pas maîtriser certaines connaissances et compétences attendues à la fin d’un cycle d’enseignement, il peut donc également être mis en place pour les élèves intellectuellement précoces en difficulté scolaire.</a:t>
            </a:r>
            <a:endParaRPr lang="fr-FR" dirty="0"/>
          </a:p>
        </p:txBody>
      </p:sp>
      <p:sp>
        <p:nvSpPr>
          <p:cNvPr id="4" name="Espace réservé du numéro de diapositive 3"/>
          <p:cNvSpPr>
            <a:spLocks noGrp="1"/>
          </p:cNvSpPr>
          <p:nvPr>
            <p:ph type="sldNum" sz="quarter" idx="10"/>
          </p:nvPr>
        </p:nvSpPr>
        <p:spPr/>
        <p:txBody>
          <a:bodyPr/>
          <a:lstStyle/>
          <a:p>
            <a:fld id="{14B9DCD5-1724-47D9-B5BD-28F47ADFBD9C}" type="slidenum">
              <a:rPr lang="fr-FR" smtClean="0"/>
              <a:t>38</a:t>
            </a:fld>
            <a:endParaRPr lang="fr-FR"/>
          </a:p>
        </p:txBody>
      </p:sp>
    </p:spTree>
    <p:extLst>
      <p:ext uri="{BB962C8B-B14F-4D97-AF65-F5344CB8AC3E}">
        <p14:creationId xmlns:p14="http://schemas.microsoft.com/office/powerpoint/2010/main" val="34751075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Montrer les exemples de formulaire</a:t>
            </a:r>
          </a:p>
        </p:txBody>
      </p:sp>
      <p:sp>
        <p:nvSpPr>
          <p:cNvPr id="4" name="Espace réservé du numéro de diapositive 3"/>
          <p:cNvSpPr>
            <a:spLocks noGrp="1"/>
          </p:cNvSpPr>
          <p:nvPr>
            <p:ph type="sldNum" sz="quarter" idx="10"/>
          </p:nvPr>
        </p:nvSpPr>
        <p:spPr/>
        <p:txBody>
          <a:bodyPr/>
          <a:lstStyle/>
          <a:p>
            <a:fld id="{14B9DCD5-1724-47D9-B5BD-28F47ADFBD9C}" type="slidenum">
              <a:rPr lang="fr-FR" smtClean="0"/>
              <a:t>41</a:t>
            </a:fld>
            <a:endParaRPr lang="fr-FR"/>
          </a:p>
        </p:txBody>
      </p:sp>
    </p:spTree>
    <p:extLst>
      <p:ext uri="{BB962C8B-B14F-4D97-AF65-F5344CB8AC3E}">
        <p14:creationId xmlns:p14="http://schemas.microsoft.com/office/powerpoint/2010/main" val="6509242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5 grands types de troubles pour lesquels il existe de nombreuses ressources. </a:t>
            </a:r>
          </a:p>
        </p:txBody>
      </p:sp>
      <p:sp>
        <p:nvSpPr>
          <p:cNvPr id="4" name="Espace réservé du numéro de diapositive 3"/>
          <p:cNvSpPr>
            <a:spLocks noGrp="1"/>
          </p:cNvSpPr>
          <p:nvPr>
            <p:ph type="sldNum" sz="quarter" idx="10"/>
          </p:nvPr>
        </p:nvSpPr>
        <p:spPr/>
        <p:txBody>
          <a:bodyPr/>
          <a:lstStyle/>
          <a:p>
            <a:fld id="{14B9DCD5-1724-47D9-B5BD-28F47ADFBD9C}" type="slidenum">
              <a:rPr lang="fr-FR" smtClean="0"/>
              <a:t>42</a:t>
            </a:fld>
            <a:endParaRPr lang="fr-FR"/>
          </a:p>
        </p:txBody>
      </p:sp>
    </p:spTree>
    <p:extLst>
      <p:ext uri="{BB962C8B-B14F-4D97-AF65-F5344CB8AC3E}">
        <p14:creationId xmlns:p14="http://schemas.microsoft.com/office/powerpoint/2010/main" val="1225102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Élèves éloignés des attendus scolaires quels sont ils? Elèves en situation de handicap, élèves en grande difficulté scolaire, familiale, sociale, élèves allophones, élèves intellectuellement précoces, enfants malades</a:t>
            </a:r>
          </a:p>
        </p:txBody>
      </p:sp>
      <p:sp>
        <p:nvSpPr>
          <p:cNvPr id="4" name="Espace réservé du numéro de diapositive 3"/>
          <p:cNvSpPr>
            <a:spLocks noGrp="1"/>
          </p:cNvSpPr>
          <p:nvPr>
            <p:ph type="sldNum" sz="quarter" idx="10"/>
          </p:nvPr>
        </p:nvSpPr>
        <p:spPr/>
        <p:txBody>
          <a:bodyPr/>
          <a:lstStyle/>
          <a:p>
            <a:fld id="{14B9DCD5-1724-47D9-B5BD-28F47ADFBD9C}" type="slidenum">
              <a:rPr lang="fr-FR" smtClean="0"/>
              <a:t>7</a:t>
            </a:fld>
            <a:endParaRPr lang="fr-FR"/>
          </a:p>
        </p:txBody>
      </p:sp>
    </p:spTree>
    <p:extLst>
      <p:ext uri="{BB962C8B-B14F-4D97-AF65-F5344CB8AC3E}">
        <p14:creationId xmlns:p14="http://schemas.microsoft.com/office/powerpoint/2010/main" val="5731253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4B9DCD5-1724-47D9-B5BD-28F47ADFBD9C}" type="slidenum">
              <a:rPr lang="fr-FR" smtClean="0"/>
              <a:t>43</a:t>
            </a:fld>
            <a:endParaRPr lang="fr-FR"/>
          </a:p>
        </p:txBody>
      </p:sp>
    </p:spTree>
    <p:extLst>
      <p:ext uri="{BB962C8B-B14F-4D97-AF65-F5344CB8AC3E}">
        <p14:creationId xmlns:p14="http://schemas.microsoft.com/office/powerpoint/2010/main" val="1666948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Pour une évaluation,</a:t>
            </a:r>
            <a:r>
              <a:rPr lang="fr-FR" baseline="0" dirty="0"/>
              <a:t> l’AVS a écrit ce qui a été dit par l’élève. En réponse à la question A1, il n’y a rien d’écrit car l’élève n’a pas de réponse. Pour la question A4, la réponse n’est pas correcte mais l’AVS l’a écrite car c’est ce qu’a dit l’élève.</a:t>
            </a:r>
            <a:endParaRPr lang="fr-FR" dirty="0"/>
          </a:p>
        </p:txBody>
      </p:sp>
      <p:sp>
        <p:nvSpPr>
          <p:cNvPr id="4" name="Espace réservé du numéro de diapositive 3"/>
          <p:cNvSpPr>
            <a:spLocks noGrp="1"/>
          </p:cNvSpPr>
          <p:nvPr>
            <p:ph type="sldNum" sz="quarter" idx="10"/>
          </p:nvPr>
        </p:nvSpPr>
        <p:spPr/>
        <p:txBody>
          <a:bodyPr/>
          <a:lstStyle/>
          <a:p>
            <a:fld id="{84760E8A-44F0-DB42-8BCB-6346515350A2}" type="slidenum">
              <a:t>53</a:t>
            </a:fld>
            <a:endParaRPr lang="fr-FR"/>
          </a:p>
        </p:txBody>
      </p:sp>
    </p:spTree>
    <p:extLst>
      <p:ext uri="{BB962C8B-B14F-4D97-AF65-F5344CB8AC3E}">
        <p14:creationId xmlns:p14="http://schemas.microsoft.com/office/powerpoint/2010/main" val="40025856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defRPr/>
            </a:pPr>
            <a:r>
              <a:rPr lang="fr-FR" dirty="0"/>
              <a:t>En rédaction l’aide devient secrétaire. L’élève dicte et l’AVS écrit ce qui a été énoncé tel quel. L’enseignante aidera à l’amélioration du texte plus tard.</a:t>
            </a:r>
          </a:p>
          <a:p>
            <a:pPr>
              <a:defRPr/>
            </a:pPr>
            <a:r>
              <a:rPr lang="fr-FR" dirty="0"/>
              <a:t>En instruction civique à nouveau, l’élève dicte un texte qui répond à une question posée à tous les élèves, l’aide écrit puis lit les légendes des documents</a:t>
            </a:r>
          </a:p>
          <a:p>
            <a:pPr>
              <a:defRPr/>
            </a:pPr>
            <a:r>
              <a:rPr lang="fr-FR" dirty="0"/>
              <a:t>Pendant l’anglais l’aide tape à l’ordinateur la leçon d’histoire afin que le support soit propre, lisible pour être repris à la maison.</a:t>
            </a:r>
          </a:p>
        </p:txBody>
      </p:sp>
      <p:sp>
        <p:nvSpPr>
          <p:cNvPr id="4" name="Espace réservé du numéro de diapositive 3"/>
          <p:cNvSpPr>
            <a:spLocks noGrp="1"/>
          </p:cNvSpPr>
          <p:nvPr>
            <p:ph type="sldNum" sz="quarter" idx="10"/>
          </p:nvPr>
        </p:nvSpPr>
        <p:spPr/>
        <p:txBody>
          <a:bodyPr/>
          <a:lstStyle/>
          <a:p>
            <a:fld id="{84760E8A-44F0-DB42-8BCB-6346515350A2}" type="slidenum">
              <a:t>54</a:t>
            </a:fld>
            <a:endParaRPr lang="fr-FR"/>
          </a:p>
        </p:txBody>
      </p:sp>
    </p:spTree>
    <p:extLst>
      <p:ext uri="{BB962C8B-B14F-4D97-AF65-F5344CB8AC3E}">
        <p14:creationId xmlns:p14="http://schemas.microsoft.com/office/powerpoint/2010/main" val="10573556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L’enseignante n’attend pas que l’écrit soit parfait. La contrainte</a:t>
            </a:r>
            <a:r>
              <a:rPr lang="fr-FR" baseline="0" dirty="0"/>
              <a:t> phonétiquement correct et les mots outils utilisés. On voit aussi comment elle propose la gestion de la mémoire de travail déficitaire. Cette élève dit sa phrase et l’AVS sert de répétiteurs pour lui permettre de libérer sa mémoire de travail et se consacrer complètement au codage écrit. </a:t>
            </a:r>
            <a:endParaRPr lang="fr-FR" dirty="0"/>
          </a:p>
        </p:txBody>
      </p:sp>
      <p:sp>
        <p:nvSpPr>
          <p:cNvPr id="4" name="Espace réservé du numéro de diapositive 3"/>
          <p:cNvSpPr>
            <a:spLocks noGrp="1"/>
          </p:cNvSpPr>
          <p:nvPr>
            <p:ph type="sldNum" sz="quarter" idx="10"/>
          </p:nvPr>
        </p:nvSpPr>
        <p:spPr/>
        <p:txBody>
          <a:bodyPr/>
          <a:lstStyle/>
          <a:p>
            <a:fld id="{84760E8A-44F0-DB42-8BCB-6346515350A2}" type="slidenum">
              <a:t>55</a:t>
            </a:fld>
            <a:endParaRPr lang="fr-FR"/>
          </a:p>
        </p:txBody>
      </p:sp>
    </p:spTree>
    <p:extLst>
      <p:ext uri="{BB962C8B-B14F-4D97-AF65-F5344CB8AC3E}">
        <p14:creationId xmlns:p14="http://schemas.microsoft.com/office/powerpoint/2010/main" val="4113668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Bien préciser qu’il faut maintenant passer à un enseignement différencié.</a:t>
            </a:r>
          </a:p>
        </p:txBody>
      </p:sp>
      <p:sp>
        <p:nvSpPr>
          <p:cNvPr id="4" name="Espace réservé du numéro de diapositive 3"/>
          <p:cNvSpPr>
            <a:spLocks noGrp="1"/>
          </p:cNvSpPr>
          <p:nvPr>
            <p:ph type="sldNum" sz="quarter" idx="10"/>
          </p:nvPr>
        </p:nvSpPr>
        <p:spPr/>
        <p:txBody>
          <a:bodyPr/>
          <a:lstStyle/>
          <a:p>
            <a:fld id="{14B9DCD5-1724-47D9-B5BD-28F47ADFBD9C}" type="slidenum">
              <a:rPr lang="fr-FR" smtClean="0"/>
              <a:t>8</a:t>
            </a:fld>
            <a:endParaRPr lang="fr-FR"/>
          </a:p>
        </p:txBody>
      </p:sp>
    </p:spTree>
    <p:extLst>
      <p:ext uri="{BB962C8B-B14F-4D97-AF65-F5344CB8AC3E}">
        <p14:creationId xmlns:p14="http://schemas.microsoft.com/office/powerpoint/2010/main" val="2908705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l’égalité</a:t>
            </a:r>
            <a:r>
              <a:rPr lang="fr-FR" dirty="0"/>
              <a:t> repose sur la volonté d’offrir la même chose à tous les gens pour qu’ils puissent s’épanouir et vivre des vies saines.</a:t>
            </a:r>
            <a:endParaRPr lang="fr-FR" b="1" dirty="0"/>
          </a:p>
          <a:p>
            <a:r>
              <a:rPr lang="fr-FR" b="1" dirty="0"/>
              <a:t>L’équité </a:t>
            </a:r>
            <a:r>
              <a:rPr lang="fr-FR" dirty="0"/>
              <a:t>repose sur la volonté de comprendre les gens et de leur donner ce dont ils ont besoin pour s’épanouir et vivre des vies saines</a:t>
            </a:r>
          </a:p>
        </p:txBody>
      </p:sp>
      <p:sp>
        <p:nvSpPr>
          <p:cNvPr id="4" name="Espace réservé du numéro de diapositive 3"/>
          <p:cNvSpPr>
            <a:spLocks noGrp="1"/>
          </p:cNvSpPr>
          <p:nvPr>
            <p:ph type="sldNum" sz="quarter" idx="10"/>
          </p:nvPr>
        </p:nvSpPr>
        <p:spPr/>
        <p:txBody>
          <a:bodyPr/>
          <a:lstStyle/>
          <a:p>
            <a:fld id="{14B9DCD5-1724-47D9-B5BD-28F47ADFBD9C}" type="slidenum">
              <a:rPr lang="fr-FR" smtClean="0"/>
              <a:t>9</a:t>
            </a:fld>
            <a:endParaRPr lang="fr-FR"/>
          </a:p>
        </p:txBody>
      </p:sp>
    </p:spTree>
    <p:extLst>
      <p:ext uri="{BB962C8B-B14F-4D97-AF65-F5344CB8AC3E}">
        <p14:creationId xmlns:p14="http://schemas.microsoft.com/office/powerpoint/2010/main" val="1113843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L’école inclusive n’est pas de l’intégration poussée. On n’essaie pas à tout prix que l’élève soit au niveau. Ce n’est pas mettre en œuvre énormément de moyen pour essayer de le faire arriver au niveau mais ce n’est pas non plus faire acte de présence.</a:t>
            </a:r>
          </a:p>
          <a:p>
            <a:r>
              <a:rPr lang="fr-FR" dirty="0"/>
              <a:t>L’école inclusive ne concerne pas que les élèves en situation de handicap. La notion de Besoins Educatifs Particuliers est plus large que cela.</a:t>
            </a:r>
          </a:p>
        </p:txBody>
      </p:sp>
      <p:sp>
        <p:nvSpPr>
          <p:cNvPr id="4" name="Espace réservé du numéro de diapositive 3"/>
          <p:cNvSpPr>
            <a:spLocks noGrp="1"/>
          </p:cNvSpPr>
          <p:nvPr>
            <p:ph type="sldNum" sz="quarter" idx="10"/>
          </p:nvPr>
        </p:nvSpPr>
        <p:spPr/>
        <p:txBody>
          <a:bodyPr/>
          <a:lstStyle/>
          <a:p>
            <a:fld id="{14B9DCD5-1724-47D9-B5BD-28F47ADFBD9C}" type="slidenum">
              <a:rPr lang="fr-FR" smtClean="0"/>
              <a:t>10</a:t>
            </a:fld>
            <a:endParaRPr lang="fr-FR"/>
          </a:p>
        </p:txBody>
      </p:sp>
    </p:spTree>
    <p:extLst>
      <p:ext uri="{BB962C8B-B14F-4D97-AF65-F5344CB8AC3E}">
        <p14:creationId xmlns:p14="http://schemas.microsoft.com/office/powerpoint/2010/main" val="2795214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met </a:t>
            </a:r>
          </a:p>
          <a:p>
            <a:r>
              <a:rPr lang="fr-FR" dirty="0"/>
              <a:t>L’enseignant doit penser en terme de « comment je rends mon enseignement accessible ? » et non « je leur donne pareil à tous ». Collège inclusif et élèves à BEP = réforme du collège. Rendre les savoir accessibles.</a:t>
            </a:r>
          </a:p>
        </p:txBody>
      </p:sp>
      <p:sp>
        <p:nvSpPr>
          <p:cNvPr id="4" name="Espace réservé du numéro de diapositive 3"/>
          <p:cNvSpPr>
            <a:spLocks noGrp="1"/>
          </p:cNvSpPr>
          <p:nvPr>
            <p:ph type="sldNum" sz="quarter" idx="10"/>
          </p:nvPr>
        </p:nvSpPr>
        <p:spPr/>
        <p:txBody>
          <a:bodyPr/>
          <a:lstStyle/>
          <a:p>
            <a:fld id="{14B9DCD5-1724-47D9-B5BD-28F47ADFBD9C}" type="slidenum">
              <a:rPr lang="fr-FR" smtClean="0"/>
              <a:t>11</a:t>
            </a:fld>
            <a:endParaRPr lang="fr-FR"/>
          </a:p>
        </p:txBody>
      </p:sp>
    </p:spTree>
    <p:extLst>
      <p:ext uri="{BB962C8B-B14F-4D97-AF65-F5344CB8AC3E}">
        <p14:creationId xmlns:p14="http://schemas.microsoft.com/office/powerpoint/2010/main" val="325035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Qu’est ce que cela implique pour mon enseignement ?</a:t>
            </a:r>
          </a:p>
        </p:txBody>
      </p:sp>
      <p:sp>
        <p:nvSpPr>
          <p:cNvPr id="4" name="Espace réservé du numéro de diapositive 3"/>
          <p:cNvSpPr>
            <a:spLocks noGrp="1"/>
          </p:cNvSpPr>
          <p:nvPr>
            <p:ph type="sldNum" sz="quarter" idx="10"/>
          </p:nvPr>
        </p:nvSpPr>
        <p:spPr/>
        <p:txBody>
          <a:bodyPr/>
          <a:lstStyle/>
          <a:p>
            <a:fld id="{14B9DCD5-1724-47D9-B5BD-28F47ADFBD9C}" type="slidenum">
              <a:rPr lang="fr-FR" smtClean="0"/>
              <a:t>12</a:t>
            </a:fld>
            <a:endParaRPr lang="fr-FR"/>
          </a:p>
        </p:txBody>
      </p:sp>
    </p:spTree>
    <p:extLst>
      <p:ext uri="{BB962C8B-B14F-4D97-AF65-F5344CB8AC3E}">
        <p14:creationId xmlns:p14="http://schemas.microsoft.com/office/powerpoint/2010/main" val="1488969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4B9DCD5-1724-47D9-B5BD-28F47ADFBD9C}" type="slidenum">
              <a:rPr lang="fr-FR" smtClean="0"/>
              <a:t>13</a:t>
            </a:fld>
            <a:endParaRPr lang="fr-FR"/>
          </a:p>
        </p:txBody>
      </p:sp>
    </p:spTree>
    <p:extLst>
      <p:ext uri="{BB962C8B-B14F-4D97-AF65-F5344CB8AC3E}">
        <p14:creationId xmlns:p14="http://schemas.microsoft.com/office/powerpoint/2010/main" val="35532973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fr-FR"/>
              <a:t>Modifiez le style du titre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397E0307-B85C-446A-8EF0-0407D435D787}" type="datetimeFigureOut">
              <a:rPr lang="en-US" dirty="0"/>
              <a:t>11/8/2017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8BD862E7-95FA-4FC4-9EC5-DDBFA8DC7417}" type="datetimeFigureOut">
              <a:rPr lang="en-US" dirty="0"/>
              <a:t>11/8/2017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8DB987F2-A784-4F72-BB57-0E9EACDE722E}" type="datetimeFigureOut">
              <a:rPr lang="en-US" dirty="0"/>
              <a:t>11/8/2017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0BBD51E-4B19-444E-85C0-DBD7EB6263F4}" type="datetimeFigureOut">
              <a:rPr lang="en-US" dirty="0"/>
              <a:t>11/8/2017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F0D7255A-4AD5-4D3E-9A0A-689DA3BA976C}" type="datetimeFigureOut">
              <a:rPr lang="en-US" dirty="0"/>
              <a:t>11/8/2017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fr-FR"/>
              <a:t>Modifiez le style du titre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3" name="Date Placeholder 2"/>
          <p:cNvSpPr>
            <a:spLocks noGrp="1"/>
          </p:cNvSpPr>
          <p:nvPr>
            <p:ph type="dt" sz="half" idx="10"/>
          </p:nvPr>
        </p:nvSpPr>
        <p:spPr/>
        <p:txBody>
          <a:bodyPr/>
          <a:lstStyle/>
          <a:p>
            <a:fld id="{3EE0AD15-87AC-45B2-9EE5-8D165AF83CD7}" type="datetimeFigureOut">
              <a:rPr lang="en-US" dirty="0"/>
              <a:t>11/8/2017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fr-FR"/>
              <a:t>Modifiez le style du titre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3" name="Date Placeholder 2"/>
          <p:cNvSpPr>
            <a:spLocks noGrp="1"/>
          </p:cNvSpPr>
          <p:nvPr>
            <p:ph type="dt" sz="half" idx="10"/>
          </p:nvPr>
        </p:nvSpPr>
        <p:spPr/>
        <p:txBody>
          <a:bodyPr/>
          <a:lstStyle/>
          <a:p>
            <a:fld id="{FCC40CCD-F0D6-4CC2-A4C8-2D7D0D875F02}" type="datetimeFigureOut">
              <a:rPr lang="en-US" dirty="0"/>
              <a:t>11/8/2017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3CFE2CC-454D-4466-AC55-B86DA0A87BAE}" type="datetimeFigureOut">
              <a:rPr lang="en-US" dirty="0"/>
              <a:t>11/8/2017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647B1BF-4039-460D-A637-65428CBD720E}" type="datetimeFigureOut">
              <a:rPr lang="en-US" dirty="0"/>
              <a:t>11/8/2017</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r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24417" y="115888"/>
            <a:ext cx="8447616" cy="792162"/>
          </a:xfrm>
          <a:prstGeom prst="rect">
            <a:avLst/>
          </a:prstGeom>
        </p:spPr>
        <p:txBody>
          <a:bodyPr/>
          <a:lstStyle>
            <a:lvl1pPr marL="0" indent="0">
              <a:buNone/>
              <a:defRPr sz="2400" b="0">
                <a:solidFill>
                  <a:srgbClr val="C00000"/>
                </a:solidFill>
                <a:latin typeface="+mj-lt"/>
              </a:defRPr>
            </a:lvl1pPr>
          </a:lstStyle>
          <a:p>
            <a:pPr lvl="0"/>
            <a:r>
              <a:rPr lang="fr-FR"/>
              <a:t>Cliquez pour modifier les styles du texte du masque</a:t>
            </a:r>
          </a:p>
        </p:txBody>
      </p:sp>
      <p:sp>
        <p:nvSpPr>
          <p:cNvPr id="4" name="Espace réservé du texte 3"/>
          <p:cNvSpPr>
            <a:spLocks noGrp="1"/>
          </p:cNvSpPr>
          <p:nvPr>
            <p:ph type="body" sz="quarter" idx="11"/>
          </p:nvPr>
        </p:nvSpPr>
        <p:spPr>
          <a:xfrm>
            <a:off x="624418" y="1341438"/>
            <a:ext cx="10943167" cy="5256212"/>
          </a:xfrm>
          <a:prstGeom prst="rect">
            <a:avLst/>
          </a:prstGeom>
        </p:spPr>
        <p:txBody>
          <a:bodyPr/>
          <a:lstStyle>
            <a:lvl1pPr marL="0" indent="0">
              <a:buNone/>
              <a:defRPr sz="2400" b="0">
                <a:solidFill>
                  <a:schemeClr val="tx1"/>
                </a:solidFill>
              </a:defRPr>
            </a:lvl1pPr>
            <a:lvl2pPr marL="457200" indent="0">
              <a:buNone/>
              <a:defRPr b="1"/>
            </a:lvl2pPr>
            <a:lvl3pPr marL="0" indent="0">
              <a:buNone/>
              <a:defRPr/>
            </a:lvl3pPr>
            <a:lvl4pPr marL="882000">
              <a:defRPr/>
            </a:lvl4pPr>
            <a:lvl5pPr marL="1470600" indent="0">
              <a:buNone/>
              <a:defRPr/>
            </a:lvl5pPr>
          </a:lstStyle>
          <a:p>
            <a:pPr lvl="0"/>
            <a:r>
              <a:rPr lang="fr-FR" dirty="0"/>
              <a:t>Cliquez pour modifier les styles du texte du masque</a:t>
            </a:r>
          </a:p>
        </p:txBody>
      </p:sp>
    </p:spTree>
    <p:extLst>
      <p:ext uri="{BB962C8B-B14F-4D97-AF65-F5344CB8AC3E}">
        <p14:creationId xmlns:p14="http://schemas.microsoft.com/office/powerpoint/2010/main" val="3457257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r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24417" y="115888"/>
            <a:ext cx="8447616" cy="792162"/>
          </a:xfrm>
          <a:prstGeom prst="rect">
            <a:avLst/>
          </a:prstGeom>
        </p:spPr>
        <p:txBody>
          <a:bodyPr/>
          <a:lstStyle>
            <a:lvl1pPr marL="0" indent="0">
              <a:buNone/>
              <a:defRPr sz="2400" b="0">
                <a:solidFill>
                  <a:srgbClr val="C00000"/>
                </a:solidFill>
                <a:latin typeface="+mj-lt"/>
              </a:defRPr>
            </a:lvl1pPr>
          </a:lstStyle>
          <a:p>
            <a:pPr lvl="0"/>
            <a:r>
              <a:rPr lang="fr-FR"/>
              <a:t>Cliquez pour modifier les styles du texte du masque</a:t>
            </a:r>
          </a:p>
        </p:txBody>
      </p:sp>
      <p:sp>
        <p:nvSpPr>
          <p:cNvPr id="4" name="Espace réservé du texte 3"/>
          <p:cNvSpPr>
            <a:spLocks noGrp="1"/>
          </p:cNvSpPr>
          <p:nvPr>
            <p:ph type="body" sz="quarter" idx="11"/>
          </p:nvPr>
        </p:nvSpPr>
        <p:spPr>
          <a:xfrm>
            <a:off x="624418" y="1341438"/>
            <a:ext cx="10943167" cy="5256212"/>
          </a:xfrm>
          <a:prstGeom prst="rect">
            <a:avLst/>
          </a:prstGeom>
        </p:spPr>
        <p:txBody>
          <a:bodyPr/>
          <a:lstStyle>
            <a:lvl1pPr marL="0" indent="0">
              <a:buNone/>
              <a:defRPr sz="2400" b="0">
                <a:solidFill>
                  <a:schemeClr val="tx1"/>
                </a:solidFill>
              </a:defRPr>
            </a:lvl1pPr>
            <a:lvl2pPr marL="457200" indent="0">
              <a:buNone/>
              <a:defRPr b="1"/>
            </a:lvl2pPr>
            <a:lvl3pPr marL="0" indent="0">
              <a:buNone/>
              <a:defRPr/>
            </a:lvl3pPr>
            <a:lvl4pPr marL="882000">
              <a:defRPr/>
            </a:lvl4pPr>
            <a:lvl5pPr marL="1470600" indent="0">
              <a:buNone/>
              <a:defRPr/>
            </a:lvl5pPr>
          </a:lstStyle>
          <a:p>
            <a:pPr lvl="0"/>
            <a:r>
              <a:rPr lang="fr-FR" dirty="0"/>
              <a:t>Cliquez pour modifier les styles du texte du masque</a:t>
            </a:r>
          </a:p>
        </p:txBody>
      </p:sp>
    </p:spTree>
    <p:extLst>
      <p:ext uri="{BB962C8B-B14F-4D97-AF65-F5344CB8AC3E}">
        <p14:creationId xmlns:p14="http://schemas.microsoft.com/office/powerpoint/2010/main" val="2273613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AA39ACE-9343-4EBE-B5CA-AEA240A1DC53}" type="datetimeFigureOut">
              <a:rPr lang="en-US" dirty="0"/>
              <a:t>11/8/2017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r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24417" y="115888"/>
            <a:ext cx="8447616" cy="792162"/>
          </a:xfrm>
          <a:prstGeom prst="rect">
            <a:avLst/>
          </a:prstGeom>
        </p:spPr>
        <p:txBody>
          <a:bodyPr/>
          <a:lstStyle>
            <a:lvl1pPr marL="0" indent="0">
              <a:buNone/>
              <a:defRPr sz="2400" b="0">
                <a:solidFill>
                  <a:srgbClr val="C00000"/>
                </a:solidFill>
                <a:latin typeface="+mj-lt"/>
              </a:defRPr>
            </a:lvl1pPr>
          </a:lstStyle>
          <a:p>
            <a:pPr lvl="0"/>
            <a:r>
              <a:rPr lang="fr-FR"/>
              <a:t>Cliquez pour modifier les styles du texte du masque</a:t>
            </a:r>
          </a:p>
        </p:txBody>
      </p:sp>
      <p:sp>
        <p:nvSpPr>
          <p:cNvPr id="4" name="Espace réservé du texte 3"/>
          <p:cNvSpPr>
            <a:spLocks noGrp="1"/>
          </p:cNvSpPr>
          <p:nvPr>
            <p:ph type="body" sz="quarter" idx="11"/>
          </p:nvPr>
        </p:nvSpPr>
        <p:spPr>
          <a:xfrm>
            <a:off x="624418" y="1341438"/>
            <a:ext cx="10943167" cy="5256212"/>
          </a:xfrm>
          <a:prstGeom prst="rect">
            <a:avLst/>
          </a:prstGeom>
        </p:spPr>
        <p:txBody>
          <a:bodyPr/>
          <a:lstStyle>
            <a:lvl1pPr marL="0" indent="0">
              <a:buNone/>
              <a:defRPr sz="2400" b="0">
                <a:solidFill>
                  <a:schemeClr val="tx1"/>
                </a:solidFill>
              </a:defRPr>
            </a:lvl1pPr>
            <a:lvl2pPr marL="457200" indent="0">
              <a:buNone/>
              <a:defRPr b="1"/>
            </a:lvl2pPr>
            <a:lvl3pPr marL="0" indent="0">
              <a:buNone/>
              <a:defRPr/>
            </a:lvl3pPr>
            <a:lvl4pPr marL="882000">
              <a:defRPr/>
            </a:lvl4pPr>
            <a:lvl5pPr marL="1470600" indent="0">
              <a:buNone/>
              <a:defRPr/>
            </a:lvl5pPr>
          </a:lstStyle>
          <a:p>
            <a:pPr lvl="0"/>
            <a:r>
              <a:rPr lang="fr-FR" dirty="0"/>
              <a:t>Cliquez pour modifier les styles du texte du masque</a:t>
            </a:r>
          </a:p>
        </p:txBody>
      </p:sp>
    </p:spTree>
    <p:extLst>
      <p:ext uri="{BB962C8B-B14F-4D97-AF65-F5344CB8AC3E}">
        <p14:creationId xmlns:p14="http://schemas.microsoft.com/office/powerpoint/2010/main" val="1884152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fr-FR"/>
              <a:t>Modifiez le style du titre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C9A00F7B-89C5-4DF7-A309-6263220147D4}" type="datetimeFigureOut">
              <a:rPr lang="en-US" dirty="0"/>
              <a:t>11/8/2017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49C95DE-FD64-4606-AE61-EC1136867CC6}" type="datetimeFigureOut">
              <a:rPr lang="en-US" dirty="0"/>
              <a:t>11/8/2017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fr-FR"/>
              <a:t>Modifiez le style du titre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80322" y="3030008"/>
            <a:ext cx="4698355" cy="290617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594123" y="3030008"/>
            <a:ext cx="4700059" cy="290617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DEB0BBD-30FE-4CF1-900A-0C45149F8AF8}" type="datetimeFigureOut">
              <a:rPr lang="en-US" dirty="0"/>
              <a:t>11/8/2017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91A5F7F-3E81-4C65-A4D1-CB62D5B9DB91}" type="datetimeFigureOut">
              <a:rPr lang="en-US" dirty="0"/>
              <a:t>11/8/2017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77ECC86-1672-4627-AEFE-EC5485C73905}" type="datetimeFigureOut">
              <a:rPr lang="en-US" dirty="0"/>
              <a:t>11/8/2017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3CDCB01F-D966-4C62-B900-0BE008A90C98}" type="datetimeFigureOut">
              <a:rPr lang="en-US" dirty="0"/>
              <a:t>11/8/2017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fr-FR"/>
              <a:t>Modifiez le style du titre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5E73A0EA-7DC7-4964-BB97-B173EF3B859A}" type="datetimeFigureOut">
              <a:rPr lang="en-US" dirty="0"/>
              <a:t>11/8/2017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0EF52CC-F3D9-41D4-BCE4-C208E61A3F31}" type="datetimeFigureOut">
              <a:rPr lang="en-US" dirty="0"/>
              <a:t>11/8/2017</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 id="2147483670" r:id="rId19"/>
    <p:sldLayoutId id="2147483671" r:id="rId20"/>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Docs/Formulaire%20PAP%202015(1).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Docs/PPS%20-%20document%20de%20mise%20en%20oeuvre%20-%20second%20degr&#233;.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Docs/PAI%20-%20Projet%20d'accueil%20individualis&#233;.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Docs/PPRE%20au%20coll&#232;ge.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GEVASCO-1ere-demande-septembre-2014.p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EBEP/Formulaire_A4_1erDemande_Dec2014_InteractifARE.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Docs/Formulaire%20GEVA-Sco%20Reexamen.pdf" TargetMode="External"/></Relationships>
</file>

<file path=ppt/slides/_rels/slide42.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4D4B48-FCB4-41CE-85E9-F8BB8D743F49}"/>
              </a:ext>
            </a:extLst>
          </p:cNvPr>
          <p:cNvSpPr>
            <a:spLocks noGrp="1"/>
          </p:cNvSpPr>
          <p:nvPr>
            <p:ph type="ctrTitle"/>
          </p:nvPr>
        </p:nvSpPr>
        <p:spPr/>
        <p:txBody>
          <a:bodyPr/>
          <a:lstStyle/>
          <a:p>
            <a:r>
              <a:rPr lang="fr-FR" sz="4400" dirty="0"/>
              <a:t>Scolarisation des élèves à Besoins Educatifs Particuliers</a:t>
            </a:r>
          </a:p>
        </p:txBody>
      </p:sp>
      <p:sp>
        <p:nvSpPr>
          <p:cNvPr id="3" name="Sous-titre 2">
            <a:extLst>
              <a:ext uri="{FF2B5EF4-FFF2-40B4-BE49-F238E27FC236}">
                <a16:creationId xmlns:a16="http://schemas.microsoft.com/office/drawing/2014/main" id="{1F4DBD6D-DBA3-4900-9086-B2A222593674}"/>
              </a:ext>
            </a:extLst>
          </p:cNvPr>
          <p:cNvSpPr>
            <a:spLocks noGrp="1"/>
          </p:cNvSpPr>
          <p:nvPr>
            <p:ph type="subTitle" idx="1"/>
          </p:nvPr>
        </p:nvSpPr>
        <p:spPr>
          <a:xfrm>
            <a:off x="1899522" y="4875302"/>
            <a:ext cx="8144134" cy="1117687"/>
          </a:xfrm>
        </p:spPr>
        <p:txBody>
          <a:bodyPr/>
          <a:lstStyle/>
          <a:p>
            <a:r>
              <a:rPr lang="fr-FR" dirty="0"/>
              <a:t>Inspection Calais ASH</a:t>
            </a:r>
          </a:p>
          <a:p>
            <a:endParaRPr lang="fr-FR" dirty="0"/>
          </a:p>
        </p:txBody>
      </p:sp>
      <p:sp>
        <p:nvSpPr>
          <p:cNvPr id="5" name="ZoneTexte 4">
            <a:extLst>
              <a:ext uri="{FF2B5EF4-FFF2-40B4-BE49-F238E27FC236}">
                <a16:creationId xmlns:a16="http://schemas.microsoft.com/office/drawing/2014/main" id="{DBAB285A-F8DF-4970-BAD2-8FAB8827A03E}"/>
              </a:ext>
            </a:extLst>
          </p:cNvPr>
          <p:cNvSpPr txBox="1"/>
          <p:nvPr/>
        </p:nvSpPr>
        <p:spPr>
          <a:xfrm>
            <a:off x="9192126" y="2552049"/>
            <a:ext cx="2999874" cy="1754326"/>
          </a:xfrm>
          <a:prstGeom prst="rect">
            <a:avLst/>
          </a:prstGeom>
          <a:noFill/>
        </p:spPr>
        <p:txBody>
          <a:bodyPr wrap="square" rtlCol="0">
            <a:spAutoFit/>
          </a:bodyPr>
          <a:lstStyle/>
          <a:p>
            <a:pPr algn="ctr"/>
            <a:r>
              <a:rPr lang="fr-FR" sz="3600" dirty="0"/>
              <a:t>Vers une école inclusive</a:t>
            </a:r>
          </a:p>
        </p:txBody>
      </p:sp>
    </p:spTree>
    <p:extLst>
      <p:ext uri="{BB962C8B-B14F-4D97-AF65-F5344CB8AC3E}">
        <p14:creationId xmlns:p14="http://schemas.microsoft.com/office/powerpoint/2010/main" val="255102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5521" y="753228"/>
            <a:ext cx="9613861" cy="1080938"/>
          </a:xfrm>
        </p:spPr>
        <p:txBody>
          <a:bodyPr/>
          <a:lstStyle/>
          <a:p>
            <a:pPr algn="ctr"/>
            <a:r>
              <a:rPr lang="fr-FR" dirty="0"/>
              <a:t>Malentendus par rapport à l’école inclusive</a:t>
            </a:r>
          </a:p>
        </p:txBody>
      </p:sp>
      <p:sp>
        <p:nvSpPr>
          <p:cNvPr id="3" name="Espace réservé du contenu 2"/>
          <p:cNvSpPr>
            <a:spLocks noGrp="1"/>
          </p:cNvSpPr>
          <p:nvPr>
            <p:ph idx="1"/>
          </p:nvPr>
        </p:nvSpPr>
        <p:spPr>
          <a:xfrm>
            <a:off x="375521" y="2355923"/>
            <a:ext cx="10997329" cy="3599316"/>
          </a:xfrm>
        </p:spPr>
        <p:txBody>
          <a:bodyPr/>
          <a:lstStyle/>
          <a:p>
            <a:r>
              <a:rPr lang="fr-FR" sz="3600" dirty="0"/>
              <a:t>L’école inclusive n’est pas de l’intégration poussée</a:t>
            </a:r>
          </a:p>
          <a:p>
            <a:endParaRPr lang="fr-FR" sz="3600" dirty="0"/>
          </a:p>
          <a:p>
            <a:endParaRPr lang="fr-FR" sz="3600" dirty="0"/>
          </a:p>
          <a:p>
            <a:r>
              <a:rPr lang="fr-FR" sz="3600" dirty="0"/>
              <a:t>L’école inclusive ne concerne pas que les élèves en situation de handicap </a:t>
            </a:r>
          </a:p>
          <a:p>
            <a:endParaRPr lang="fr-FR" dirty="0"/>
          </a:p>
        </p:txBody>
      </p:sp>
    </p:spTree>
    <p:extLst>
      <p:ext uri="{BB962C8B-B14F-4D97-AF65-F5344CB8AC3E}">
        <p14:creationId xmlns:p14="http://schemas.microsoft.com/office/powerpoint/2010/main" val="109594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0631" y="761679"/>
            <a:ext cx="9962148" cy="882976"/>
          </a:xfrm>
        </p:spPr>
        <p:txBody>
          <a:bodyPr>
            <a:normAutofit/>
          </a:bodyPr>
          <a:lstStyle/>
          <a:p>
            <a:r>
              <a:rPr lang="fr-FR" sz="4000" dirty="0"/>
              <a:t>Dans une logique inclusive</a:t>
            </a:r>
          </a:p>
        </p:txBody>
      </p:sp>
      <p:sp>
        <p:nvSpPr>
          <p:cNvPr id="3" name="Espace réservé du contenu 2"/>
          <p:cNvSpPr>
            <a:spLocks noGrp="1"/>
          </p:cNvSpPr>
          <p:nvPr>
            <p:ph idx="1"/>
          </p:nvPr>
        </p:nvSpPr>
        <p:spPr>
          <a:xfrm>
            <a:off x="240632" y="2502568"/>
            <a:ext cx="11839074" cy="4090737"/>
          </a:xfrm>
        </p:spPr>
        <p:txBody>
          <a:bodyPr/>
          <a:lstStyle/>
          <a:p>
            <a:r>
              <a:rPr lang="fr-FR" sz="3600" dirty="0"/>
              <a:t>Penser les réponses en fonction des besoins éducatifs particuliers</a:t>
            </a:r>
          </a:p>
          <a:p>
            <a:endParaRPr lang="fr-FR" sz="3600" dirty="0"/>
          </a:p>
          <a:p>
            <a:r>
              <a:rPr lang="fr-FR" sz="3600" dirty="0"/>
              <a:t>Penser les réponses non plus en terme de compensation mais en terme d’accessibilité</a:t>
            </a:r>
          </a:p>
        </p:txBody>
      </p:sp>
    </p:spTree>
    <p:extLst>
      <p:ext uri="{BB962C8B-B14F-4D97-AF65-F5344CB8AC3E}">
        <p14:creationId xmlns:p14="http://schemas.microsoft.com/office/powerpoint/2010/main" val="111796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4318" y="804157"/>
            <a:ext cx="9720072" cy="1024643"/>
          </a:xfrm>
        </p:spPr>
        <p:txBody>
          <a:bodyPr>
            <a:normAutofit/>
          </a:bodyPr>
          <a:lstStyle/>
          <a:p>
            <a:pPr algn="ctr"/>
            <a:r>
              <a:rPr lang="fr-FR" sz="4000" dirty="0"/>
              <a:t>Deux idées essentielles</a:t>
            </a:r>
          </a:p>
        </p:txBody>
      </p:sp>
      <p:sp>
        <p:nvSpPr>
          <p:cNvPr id="3" name="Espace réservé du contenu 2"/>
          <p:cNvSpPr>
            <a:spLocks noGrp="1"/>
          </p:cNvSpPr>
          <p:nvPr>
            <p:ph idx="1"/>
          </p:nvPr>
        </p:nvSpPr>
        <p:spPr>
          <a:xfrm>
            <a:off x="334317" y="2377440"/>
            <a:ext cx="11857683" cy="4007318"/>
          </a:xfrm>
        </p:spPr>
        <p:txBody>
          <a:bodyPr>
            <a:normAutofit/>
          </a:bodyPr>
          <a:lstStyle/>
          <a:p>
            <a:pPr>
              <a:buFont typeface="Wingdings" panose="05000000000000000000" pitchFamily="2" charset="2"/>
              <a:buChar char="Ø"/>
            </a:pPr>
            <a:r>
              <a:rPr lang="fr-FR" sz="3600" dirty="0"/>
              <a:t> C’est l’école qui s’adapte aux besoins de l’élève</a:t>
            </a:r>
          </a:p>
          <a:p>
            <a:pPr>
              <a:buFont typeface="Wingdings" panose="05000000000000000000" pitchFamily="2" charset="2"/>
              <a:buChar char="Ø"/>
            </a:pPr>
            <a:endParaRPr lang="fr-FR" sz="3600" dirty="0"/>
          </a:p>
          <a:p>
            <a:pPr>
              <a:buFont typeface="Wingdings" panose="05000000000000000000" pitchFamily="2" charset="2"/>
              <a:buChar char="Ø"/>
            </a:pPr>
            <a:endParaRPr lang="fr-FR" sz="3600" dirty="0"/>
          </a:p>
          <a:p>
            <a:pPr>
              <a:buFont typeface="Wingdings" panose="05000000000000000000" pitchFamily="2" charset="2"/>
              <a:buChar char="Ø"/>
            </a:pPr>
            <a:r>
              <a:rPr lang="fr-FR" sz="3600" dirty="0"/>
              <a:t> Elle s’intéresse aux conséquences dans le contexte scolaire des particularités de chaque élève</a:t>
            </a:r>
          </a:p>
        </p:txBody>
      </p:sp>
    </p:spTree>
    <p:extLst>
      <p:ext uri="{BB962C8B-B14F-4D97-AF65-F5344CB8AC3E}">
        <p14:creationId xmlns:p14="http://schemas.microsoft.com/office/powerpoint/2010/main" val="383205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9938" y="649384"/>
            <a:ext cx="9720072" cy="1243584"/>
          </a:xfrm>
        </p:spPr>
        <p:txBody>
          <a:bodyPr/>
          <a:lstStyle/>
          <a:p>
            <a:pPr algn="ctr"/>
            <a:r>
              <a:rPr lang="fr-FR" dirty="0"/>
              <a:t>Deux paris</a:t>
            </a:r>
          </a:p>
        </p:txBody>
      </p:sp>
      <p:sp>
        <p:nvSpPr>
          <p:cNvPr id="3" name="Espace réservé du contenu 2"/>
          <p:cNvSpPr>
            <a:spLocks noGrp="1"/>
          </p:cNvSpPr>
          <p:nvPr>
            <p:ph idx="1"/>
          </p:nvPr>
        </p:nvSpPr>
        <p:spPr>
          <a:xfrm>
            <a:off x="462655" y="2448795"/>
            <a:ext cx="11520798" cy="4018208"/>
          </a:xfrm>
        </p:spPr>
        <p:txBody>
          <a:bodyPr>
            <a:normAutofit/>
          </a:bodyPr>
          <a:lstStyle/>
          <a:p>
            <a:pPr>
              <a:buFont typeface="Wingdings" panose="05000000000000000000" pitchFamily="2" charset="2"/>
              <a:buChar char="Ø"/>
            </a:pPr>
            <a:r>
              <a:rPr lang="fr-FR" sz="3600" dirty="0"/>
              <a:t> Construire une école juste et bienveillante</a:t>
            </a:r>
          </a:p>
          <a:p>
            <a:endParaRPr lang="fr-FR" sz="3600" dirty="0"/>
          </a:p>
          <a:p>
            <a:endParaRPr lang="fr-FR" sz="3600" dirty="0"/>
          </a:p>
          <a:p>
            <a:pPr>
              <a:buFont typeface="Wingdings" panose="05000000000000000000" pitchFamily="2" charset="2"/>
              <a:buChar char="Ø"/>
            </a:pPr>
            <a:r>
              <a:rPr lang="fr-FR" sz="3600" dirty="0"/>
              <a:t> Tous les élèves bénéficient des aménagements</a:t>
            </a:r>
          </a:p>
        </p:txBody>
      </p:sp>
    </p:spTree>
    <p:extLst>
      <p:ext uri="{BB962C8B-B14F-4D97-AF65-F5344CB8AC3E}">
        <p14:creationId xmlns:p14="http://schemas.microsoft.com/office/powerpoint/2010/main" val="344128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87764"/>
            <a:ext cx="10539663" cy="822016"/>
          </a:xfrm>
        </p:spPr>
        <p:txBody>
          <a:bodyPr>
            <a:normAutofit fontScale="90000"/>
          </a:bodyPr>
          <a:lstStyle/>
          <a:p>
            <a:pPr algn="ctr"/>
            <a:r>
              <a:rPr lang="fr-FR" dirty="0"/>
              <a:t>Le rapport </a:t>
            </a:r>
            <a:r>
              <a:rPr lang="fr-FR" dirty="0" err="1"/>
              <a:t>Warnock</a:t>
            </a:r>
            <a:r>
              <a:rPr lang="fr-FR" dirty="0"/>
              <a:t> distingue 3 grands types de besoins</a:t>
            </a:r>
            <a:br>
              <a:rPr lang="fr-FR" dirty="0"/>
            </a:br>
            <a:r>
              <a:rPr lang="fr-FR" sz="2000" dirty="0"/>
              <a:t>1978 – Le rapport de Mary </a:t>
            </a:r>
            <a:r>
              <a:rPr lang="fr-FR" sz="2000" dirty="0" err="1"/>
              <a:t>Warnock</a:t>
            </a:r>
            <a:r>
              <a:rPr lang="fr-FR" sz="2000" dirty="0"/>
              <a:t> (GB)</a:t>
            </a:r>
            <a:br>
              <a:rPr lang="fr-FR" sz="2000" dirty="0"/>
            </a:br>
            <a:endParaRPr lang="fr-FR" sz="2000" dirty="0"/>
          </a:p>
        </p:txBody>
      </p:sp>
      <p:sp>
        <p:nvSpPr>
          <p:cNvPr id="5" name="ZoneTexte 4"/>
          <p:cNvSpPr txBox="1"/>
          <p:nvPr/>
        </p:nvSpPr>
        <p:spPr>
          <a:xfrm>
            <a:off x="477054" y="2244188"/>
            <a:ext cx="3528812" cy="156966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3200" dirty="0"/>
              <a:t>Aménagements pour accéder aux enseignements</a:t>
            </a:r>
          </a:p>
        </p:txBody>
      </p:sp>
      <p:sp>
        <p:nvSpPr>
          <p:cNvPr id="6" name="ZoneTexte 5"/>
          <p:cNvSpPr txBox="1"/>
          <p:nvPr/>
        </p:nvSpPr>
        <p:spPr>
          <a:xfrm>
            <a:off x="7580292" y="2244188"/>
            <a:ext cx="4134654" cy="1077218"/>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3200" dirty="0"/>
              <a:t>Aménagements dans les programmes</a:t>
            </a:r>
          </a:p>
        </p:txBody>
      </p:sp>
      <p:sp>
        <p:nvSpPr>
          <p:cNvPr id="7" name="ZoneTexte 6"/>
          <p:cNvSpPr txBox="1"/>
          <p:nvPr/>
        </p:nvSpPr>
        <p:spPr>
          <a:xfrm>
            <a:off x="4022502" y="4677830"/>
            <a:ext cx="4832740" cy="1569660"/>
          </a:xfrm>
          <a:prstGeom prst="rect">
            <a:avLst/>
          </a:prstGeom>
          <a:solidFill>
            <a:schemeClr val="accent3"/>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3200" dirty="0"/>
              <a:t>Attention particulière à </a:t>
            </a:r>
          </a:p>
          <a:p>
            <a:pPr algn="ctr"/>
            <a:r>
              <a:rPr lang="fr-FR" sz="3200" dirty="0"/>
              <a:t>l’organisation sociale et </a:t>
            </a:r>
          </a:p>
          <a:p>
            <a:pPr algn="ctr"/>
            <a:r>
              <a:rPr lang="fr-FR" sz="3200" dirty="0"/>
              <a:t>au climat émotionnel</a:t>
            </a:r>
          </a:p>
        </p:txBody>
      </p:sp>
    </p:spTree>
    <p:extLst>
      <p:ext uri="{BB962C8B-B14F-4D97-AF65-F5344CB8AC3E}">
        <p14:creationId xmlns:p14="http://schemas.microsoft.com/office/powerpoint/2010/main" val="71293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5981" y="745637"/>
            <a:ext cx="10077008" cy="1101916"/>
          </a:xfrm>
        </p:spPr>
        <p:txBody>
          <a:bodyPr/>
          <a:lstStyle/>
          <a:p>
            <a:pPr algn="ctr"/>
            <a:r>
              <a:rPr lang="fr-FR" dirty="0"/>
              <a:t>Déterminer des BEP c’est :</a:t>
            </a:r>
          </a:p>
        </p:txBody>
      </p:sp>
      <p:sp>
        <p:nvSpPr>
          <p:cNvPr id="5" name="Espace réservé du contenu 4">
            <a:extLst>
              <a:ext uri="{FF2B5EF4-FFF2-40B4-BE49-F238E27FC236}">
                <a16:creationId xmlns:a16="http://schemas.microsoft.com/office/drawing/2014/main" id="{EA09AA2A-3119-4D6B-ADB0-13E79F2D7B9A}"/>
              </a:ext>
            </a:extLst>
          </p:cNvPr>
          <p:cNvSpPr>
            <a:spLocks noGrp="1"/>
          </p:cNvSpPr>
          <p:nvPr>
            <p:ph idx="1"/>
          </p:nvPr>
        </p:nvSpPr>
        <p:spPr>
          <a:xfrm>
            <a:off x="205981" y="2336873"/>
            <a:ext cx="11777472" cy="4256432"/>
          </a:xfrm>
        </p:spPr>
        <p:txBody>
          <a:bodyPr>
            <a:normAutofit fontScale="92500" lnSpcReduction="10000"/>
          </a:bodyPr>
          <a:lstStyle/>
          <a:p>
            <a:r>
              <a:rPr lang="fr-FR" sz="3600" dirty="0"/>
              <a:t>OBSERVER – ECHANGER – CONTEXTUALISER</a:t>
            </a:r>
          </a:p>
          <a:p>
            <a:pPr marL="457200" lvl="1" indent="0">
              <a:buNone/>
            </a:pPr>
            <a:r>
              <a:rPr lang="fr-FR" sz="3200" dirty="0"/>
              <a:t>Travail de l’équipe éducative (au sens large) en collaboration avec les parents, les partenaires (intervenant dans le parcours de l’élève)</a:t>
            </a:r>
          </a:p>
          <a:p>
            <a:pPr lvl="1"/>
            <a:endParaRPr lang="fr-FR" dirty="0"/>
          </a:p>
          <a:p>
            <a:pPr lvl="1"/>
            <a:endParaRPr lang="fr-FR" dirty="0"/>
          </a:p>
          <a:p>
            <a:pPr lvl="1"/>
            <a:endParaRPr lang="fr-FR" dirty="0"/>
          </a:p>
          <a:p>
            <a:pPr marL="0" lvl="1" indent="0"/>
            <a:r>
              <a:rPr lang="fr-FR" sz="3900" dirty="0"/>
              <a:t> Dans tous les cas on formule des HYPOTHESES de besoins pour proposer des réponses adaptées (aménagements, adaptations)</a:t>
            </a:r>
          </a:p>
        </p:txBody>
      </p:sp>
    </p:spTree>
    <p:extLst>
      <p:ext uri="{BB962C8B-B14F-4D97-AF65-F5344CB8AC3E}">
        <p14:creationId xmlns:p14="http://schemas.microsoft.com/office/powerpoint/2010/main" val="375950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3A6318-15DE-41FE-A1EC-1C8E8BA8DFEA}"/>
              </a:ext>
            </a:extLst>
          </p:cNvPr>
          <p:cNvSpPr>
            <a:spLocks noGrp="1"/>
          </p:cNvSpPr>
          <p:nvPr>
            <p:ph type="title"/>
          </p:nvPr>
        </p:nvSpPr>
        <p:spPr/>
        <p:txBody>
          <a:bodyPr/>
          <a:lstStyle/>
          <a:p>
            <a:r>
              <a:rPr lang="fr-FR" dirty="0"/>
              <a:t>Exemples de formations disponibles au PAF</a:t>
            </a:r>
          </a:p>
        </p:txBody>
      </p:sp>
      <p:pic>
        <p:nvPicPr>
          <p:cNvPr id="5" name="Espace réservé du contenu 4">
            <a:extLst>
              <a:ext uri="{FF2B5EF4-FFF2-40B4-BE49-F238E27FC236}">
                <a16:creationId xmlns:a16="http://schemas.microsoft.com/office/drawing/2014/main" id="{68F6D440-6FC2-4AE8-A5BC-8BCB6945FF69}"/>
              </a:ext>
            </a:extLst>
          </p:cNvPr>
          <p:cNvPicPr>
            <a:picLocks noGrp="1" noChangeAspect="1"/>
          </p:cNvPicPr>
          <p:nvPr>
            <p:ph idx="1"/>
          </p:nvPr>
        </p:nvPicPr>
        <p:blipFill>
          <a:blip r:embed="rId3"/>
          <a:stretch>
            <a:fillRect/>
          </a:stretch>
        </p:blipFill>
        <p:spPr>
          <a:xfrm>
            <a:off x="367354" y="2005858"/>
            <a:ext cx="9926828" cy="4852142"/>
          </a:xfrm>
        </p:spPr>
      </p:pic>
    </p:spTree>
    <p:extLst>
      <p:ext uri="{BB962C8B-B14F-4D97-AF65-F5344CB8AC3E}">
        <p14:creationId xmlns:p14="http://schemas.microsoft.com/office/powerpoint/2010/main" val="261860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5EB46D-B3A2-47CA-A1F1-DB4B216566E6}"/>
              </a:ext>
            </a:extLst>
          </p:cNvPr>
          <p:cNvSpPr>
            <a:spLocks noGrp="1"/>
          </p:cNvSpPr>
          <p:nvPr>
            <p:ph type="title"/>
          </p:nvPr>
        </p:nvSpPr>
        <p:spPr/>
        <p:txBody>
          <a:bodyPr/>
          <a:lstStyle/>
          <a:p>
            <a:r>
              <a:rPr lang="fr-FR" dirty="0"/>
              <a:t>Exemples de formations disponibles au PAF</a:t>
            </a:r>
          </a:p>
        </p:txBody>
      </p:sp>
      <p:pic>
        <p:nvPicPr>
          <p:cNvPr id="5" name="Espace réservé du contenu 4">
            <a:extLst>
              <a:ext uri="{FF2B5EF4-FFF2-40B4-BE49-F238E27FC236}">
                <a16:creationId xmlns:a16="http://schemas.microsoft.com/office/drawing/2014/main" id="{FBE61B94-4A38-462D-9F48-911C1383AC54}"/>
              </a:ext>
            </a:extLst>
          </p:cNvPr>
          <p:cNvPicPr>
            <a:picLocks noGrp="1" noChangeAspect="1"/>
          </p:cNvPicPr>
          <p:nvPr>
            <p:ph idx="1"/>
          </p:nvPr>
        </p:nvPicPr>
        <p:blipFill>
          <a:blip r:embed="rId2"/>
          <a:stretch>
            <a:fillRect/>
          </a:stretch>
        </p:blipFill>
        <p:spPr>
          <a:xfrm>
            <a:off x="568025" y="2072815"/>
            <a:ext cx="9041195" cy="4646871"/>
          </a:xfrm>
        </p:spPr>
      </p:pic>
    </p:spTree>
    <p:extLst>
      <p:ext uri="{BB962C8B-B14F-4D97-AF65-F5344CB8AC3E}">
        <p14:creationId xmlns:p14="http://schemas.microsoft.com/office/powerpoint/2010/main" val="1283879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C306CF1-CE62-44FD-B70C-238058F15AB0}"/>
              </a:ext>
            </a:extLst>
          </p:cNvPr>
          <p:cNvPicPr>
            <a:picLocks noChangeAspect="1"/>
          </p:cNvPicPr>
          <p:nvPr/>
        </p:nvPicPr>
        <p:blipFill>
          <a:blip r:embed="rId3"/>
          <a:stretch>
            <a:fillRect/>
          </a:stretch>
        </p:blipFill>
        <p:spPr>
          <a:xfrm>
            <a:off x="-95926" y="0"/>
            <a:ext cx="12287926" cy="6858000"/>
          </a:xfrm>
          <a:prstGeom prst="rect">
            <a:avLst/>
          </a:prstGeom>
        </p:spPr>
      </p:pic>
      <p:sp>
        <p:nvSpPr>
          <p:cNvPr id="6" name="Rectangle : coins arrondis 5">
            <a:extLst>
              <a:ext uri="{FF2B5EF4-FFF2-40B4-BE49-F238E27FC236}">
                <a16:creationId xmlns:a16="http://schemas.microsoft.com/office/drawing/2014/main" id="{4C9523EC-6E84-403E-87A4-0284EBB0BF78}"/>
              </a:ext>
            </a:extLst>
          </p:cNvPr>
          <p:cNvSpPr/>
          <p:nvPr/>
        </p:nvSpPr>
        <p:spPr>
          <a:xfrm>
            <a:off x="0" y="1299411"/>
            <a:ext cx="3352800" cy="186088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AA31C12B-D9C3-4E16-B615-607C73FFC77A}"/>
              </a:ext>
            </a:extLst>
          </p:cNvPr>
          <p:cNvSpPr/>
          <p:nvPr/>
        </p:nvSpPr>
        <p:spPr>
          <a:xfrm>
            <a:off x="3695766" y="106213"/>
            <a:ext cx="4178968" cy="2013283"/>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 coins arrondis 7">
            <a:extLst>
              <a:ext uri="{FF2B5EF4-FFF2-40B4-BE49-F238E27FC236}">
                <a16:creationId xmlns:a16="http://schemas.microsoft.com/office/drawing/2014/main" id="{ADA57B48-F040-480D-9ACB-D54D5A2F178C}"/>
              </a:ext>
            </a:extLst>
          </p:cNvPr>
          <p:cNvSpPr/>
          <p:nvPr/>
        </p:nvSpPr>
        <p:spPr>
          <a:xfrm>
            <a:off x="0" y="4347411"/>
            <a:ext cx="3352800" cy="186088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 coins arrondis 8">
            <a:extLst>
              <a:ext uri="{FF2B5EF4-FFF2-40B4-BE49-F238E27FC236}">
                <a16:creationId xmlns:a16="http://schemas.microsoft.com/office/drawing/2014/main" id="{5C7B1DEE-396D-4CF9-A97B-CEAB4B481CCB}"/>
              </a:ext>
            </a:extLst>
          </p:cNvPr>
          <p:cNvSpPr/>
          <p:nvPr/>
        </p:nvSpPr>
        <p:spPr>
          <a:xfrm>
            <a:off x="4371637" y="4820652"/>
            <a:ext cx="3352800" cy="1917031"/>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 coins arrondis 9">
            <a:extLst>
              <a:ext uri="{FF2B5EF4-FFF2-40B4-BE49-F238E27FC236}">
                <a16:creationId xmlns:a16="http://schemas.microsoft.com/office/drawing/2014/main" id="{F5904B48-A2D3-4F8B-9393-6A47595CE676}"/>
              </a:ext>
            </a:extLst>
          </p:cNvPr>
          <p:cNvSpPr/>
          <p:nvPr/>
        </p:nvSpPr>
        <p:spPr>
          <a:xfrm>
            <a:off x="8486272" y="4026568"/>
            <a:ext cx="3585411" cy="2005263"/>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 coins arrondis 10">
            <a:extLst>
              <a:ext uri="{FF2B5EF4-FFF2-40B4-BE49-F238E27FC236}">
                <a16:creationId xmlns:a16="http://schemas.microsoft.com/office/drawing/2014/main" id="{A7C66BF8-5F58-4735-8154-E741EDE0F01B}"/>
              </a:ext>
            </a:extLst>
          </p:cNvPr>
          <p:cNvSpPr/>
          <p:nvPr/>
        </p:nvSpPr>
        <p:spPr>
          <a:xfrm>
            <a:off x="8718883" y="703914"/>
            <a:ext cx="3352800" cy="214964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0859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1000"/>
                                        <p:tgtEl>
                                          <p:spTgt spid="6"/>
                                        </p:tgtEl>
                                      </p:cBhvr>
                                    </p:animEffect>
                                    <p:set>
                                      <p:cBhvr>
                                        <p:cTn id="7" dur="1" fill="hold">
                                          <p:stCondLst>
                                            <p:cond delay="9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1000"/>
                                        <p:tgtEl>
                                          <p:spTgt spid="7"/>
                                        </p:tgtEl>
                                      </p:cBhvr>
                                    </p:animEffect>
                                    <p:set>
                                      <p:cBhvr>
                                        <p:cTn id="12" dur="1" fill="hold">
                                          <p:stCondLst>
                                            <p:cond delay="9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1" fill="hold" grpId="0" nodeType="clickEffect">
                                  <p:stCondLst>
                                    <p:cond delay="0"/>
                                  </p:stCondLst>
                                  <p:childTnLst>
                                    <p:animEffect transition="out" filter="wipe(up)">
                                      <p:cBhvr>
                                        <p:cTn id="16" dur="1000"/>
                                        <p:tgtEl>
                                          <p:spTgt spid="11"/>
                                        </p:tgtEl>
                                      </p:cBhvr>
                                    </p:animEffect>
                                    <p:set>
                                      <p:cBhvr>
                                        <p:cTn id="17" dur="1" fill="hold">
                                          <p:stCondLst>
                                            <p:cond delay="9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1" fill="hold" grpId="0" nodeType="clickEffect">
                                  <p:stCondLst>
                                    <p:cond delay="0"/>
                                  </p:stCondLst>
                                  <p:childTnLst>
                                    <p:animEffect transition="out" filter="wipe(up)">
                                      <p:cBhvr>
                                        <p:cTn id="21" dur="1000"/>
                                        <p:tgtEl>
                                          <p:spTgt spid="10"/>
                                        </p:tgtEl>
                                      </p:cBhvr>
                                    </p:animEffect>
                                    <p:set>
                                      <p:cBhvr>
                                        <p:cTn id="22" dur="1" fill="hold">
                                          <p:stCondLst>
                                            <p:cond delay="9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1" fill="hold" grpId="0" nodeType="clickEffect">
                                  <p:stCondLst>
                                    <p:cond delay="0"/>
                                  </p:stCondLst>
                                  <p:childTnLst>
                                    <p:animEffect transition="out" filter="wipe(up)">
                                      <p:cBhvr>
                                        <p:cTn id="26" dur="1000"/>
                                        <p:tgtEl>
                                          <p:spTgt spid="9"/>
                                        </p:tgtEl>
                                      </p:cBhvr>
                                    </p:animEffect>
                                    <p:set>
                                      <p:cBhvr>
                                        <p:cTn id="27" dur="1" fill="hold">
                                          <p:stCondLst>
                                            <p:cond delay="9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1" fill="hold" grpId="0" nodeType="clickEffect">
                                  <p:stCondLst>
                                    <p:cond delay="0"/>
                                  </p:stCondLst>
                                  <p:childTnLst>
                                    <p:animEffect transition="out" filter="wipe(up)">
                                      <p:cBhvr>
                                        <p:cTn id="31" dur="1000"/>
                                        <p:tgtEl>
                                          <p:spTgt spid="8"/>
                                        </p:tgtEl>
                                      </p:cBhvr>
                                    </p:animEffect>
                                    <p:set>
                                      <p:cBhvr>
                                        <p:cTn id="32"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B86565-DE92-4AA4-BBFC-05A6A58F0A9F}"/>
              </a:ext>
            </a:extLst>
          </p:cNvPr>
          <p:cNvSpPr>
            <a:spLocks noGrp="1"/>
          </p:cNvSpPr>
          <p:nvPr>
            <p:ph type="title"/>
          </p:nvPr>
        </p:nvSpPr>
        <p:spPr/>
        <p:txBody>
          <a:bodyPr/>
          <a:lstStyle/>
          <a:p>
            <a:r>
              <a:rPr lang="fr-FR" dirty="0"/>
              <a:t>Outils et ressources </a:t>
            </a:r>
          </a:p>
        </p:txBody>
      </p:sp>
      <p:sp>
        <p:nvSpPr>
          <p:cNvPr id="3" name="Espace réservé du contenu 2">
            <a:extLst>
              <a:ext uri="{FF2B5EF4-FFF2-40B4-BE49-F238E27FC236}">
                <a16:creationId xmlns:a16="http://schemas.microsoft.com/office/drawing/2014/main" id="{0EB95F7F-BE17-4D49-9504-0D6501A579ED}"/>
              </a:ext>
            </a:extLst>
          </p:cNvPr>
          <p:cNvSpPr>
            <a:spLocks noGrp="1"/>
          </p:cNvSpPr>
          <p:nvPr>
            <p:ph idx="1"/>
          </p:nvPr>
        </p:nvSpPr>
        <p:spPr>
          <a:xfrm>
            <a:off x="448027" y="2336873"/>
            <a:ext cx="11222921" cy="3599316"/>
          </a:xfrm>
        </p:spPr>
        <p:txBody>
          <a:bodyPr>
            <a:normAutofit/>
          </a:bodyPr>
          <a:lstStyle/>
          <a:p>
            <a:pPr marL="0" indent="0" algn="ctr">
              <a:buNone/>
            </a:pPr>
            <a:endParaRPr lang="fr-FR" dirty="0"/>
          </a:p>
          <a:p>
            <a:pPr marL="0" indent="0" algn="ctr">
              <a:buNone/>
            </a:pPr>
            <a:r>
              <a:rPr lang="fr-FR" sz="5400" dirty="0"/>
              <a:t>PAP – PPS – PAI – PPRE</a:t>
            </a:r>
          </a:p>
          <a:p>
            <a:pPr marL="0" indent="0" algn="ctr">
              <a:buNone/>
            </a:pPr>
            <a:endParaRPr lang="fr-FR" sz="5400" dirty="0"/>
          </a:p>
          <a:p>
            <a:pPr marL="0" indent="0" algn="ctr">
              <a:buNone/>
            </a:pPr>
            <a:r>
              <a:rPr lang="fr-FR" sz="5400" dirty="0"/>
              <a:t>GEVA-SCO</a:t>
            </a:r>
          </a:p>
        </p:txBody>
      </p:sp>
    </p:spTree>
    <p:extLst>
      <p:ext uri="{BB962C8B-B14F-4D97-AF65-F5344CB8AC3E}">
        <p14:creationId xmlns:p14="http://schemas.microsoft.com/office/powerpoint/2010/main" val="146006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DA1522-23D5-4E2B-9025-4E8B65BB6CC3}"/>
              </a:ext>
            </a:extLst>
          </p:cNvPr>
          <p:cNvSpPr>
            <a:spLocks noGrp="1"/>
          </p:cNvSpPr>
          <p:nvPr>
            <p:ph type="title"/>
          </p:nvPr>
        </p:nvSpPr>
        <p:spPr/>
        <p:txBody>
          <a:bodyPr/>
          <a:lstStyle/>
          <a:p>
            <a:r>
              <a:rPr lang="fr-FR" dirty="0"/>
              <a:t>3 grands axes du projet académique 2017-2021</a:t>
            </a:r>
          </a:p>
        </p:txBody>
      </p:sp>
      <p:sp>
        <p:nvSpPr>
          <p:cNvPr id="3" name="Espace réservé du contenu 2">
            <a:extLst>
              <a:ext uri="{FF2B5EF4-FFF2-40B4-BE49-F238E27FC236}">
                <a16:creationId xmlns:a16="http://schemas.microsoft.com/office/drawing/2014/main" id="{93AFC208-F409-43F6-9C4B-8D101EEE1F29}"/>
              </a:ext>
            </a:extLst>
          </p:cNvPr>
          <p:cNvSpPr>
            <a:spLocks noGrp="1"/>
          </p:cNvSpPr>
          <p:nvPr>
            <p:ph idx="1"/>
          </p:nvPr>
        </p:nvSpPr>
        <p:spPr/>
        <p:txBody>
          <a:bodyPr/>
          <a:lstStyle/>
          <a:p>
            <a:pPr>
              <a:lnSpc>
                <a:spcPct val="107000"/>
              </a:lnSpc>
              <a:spcAft>
                <a:spcPts val="0"/>
              </a:spcAft>
            </a:pPr>
            <a:r>
              <a:rPr lang="fr-FR" dirty="0">
                <a:latin typeface="Times New Roman" panose="02020603050405020304" pitchFamily="18" charset="0"/>
                <a:ea typeface="Times New Roman" panose="02020603050405020304" pitchFamily="18" charset="0"/>
                <a:cs typeface="Times New Roman" panose="02020603050405020304" pitchFamily="18" charset="0"/>
              </a:rPr>
              <a:t>promouvoir et mettre en œuvre une École inclusive et juste, </a:t>
            </a:r>
          </a:p>
          <a:p>
            <a:pPr marL="0" indent="0">
              <a:lnSpc>
                <a:spcPct val="107000"/>
              </a:lnSpc>
              <a:spcAft>
                <a:spcPts val="0"/>
              </a:spcAft>
              <a:buNone/>
            </a:pP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dirty="0">
                <a:latin typeface="Times New Roman" panose="02020603050405020304" pitchFamily="18" charset="0"/>
                <a:ea typeface="Times New Roman" panose="02020603050405020304" pitchFamily="18" charset="0"/>
                <a:cs typeface="Times New Roman" panose="02020603050405020304" pitchFamily="18" charset="0"/>
              </a:rPr>
              <a:t>promouvoir et mettre en œuvre une École exigeante et ambitieuse, </a:t>
            </a:r>
          </a:p>
          <a:p>
            <a:pPr marL="0" indent="0">
              <a:lnSpc>
                <a:spcPct val="107000"/>
              </a:lnSpc>
              <a:spcAft>
                <a:spcPts val="0"/>
              </a:spcAft>
              <a:buNone/>
            </a:pP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a:latin typeface="Times New Roman" panose="02020603050405020304" pitchFamily="18" charset="0"/>
                <a:ea typeface="Times New Roman" panose="02020603050405020304" pitchFamily="18" charset="0"/>
                <a:cs typeface="Times New Roman" panose="02020603050405020304" pitchFamily="18" charset="0"/>
              </a:rPr>
              <a:t>promouvoir et mettre en œuvre une École performante.</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262895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BAFECC-1646-4261-A3B2-C253740DF2EB}"/>
              </a:ext>
            </a:extLst>
          </p:cNvPr>
          <p:cNvSpPr>
            <a:spLocks noGrp="1"/>
          </p:cNvSpPr>
          <p:nvPr>
            <p:ph type="title"/>
          </p:nvPr>
        </p:nvSpPr>
        <p:spPr/>
        <p:txBody>
          <a:bodyPr/>
          <a:lstStyle/>
          <a:p>
            <a:r>
              <a:rPr lang="fr-FR" dirty="0"/>
              <a:t>Répondre aux BEP des élèves : le PAP</a:t>
            </a:r>
          </a:p>
        </p:txBody>
      </p:sp>
      <p:sp>
        <p:nvSpPr>
          <p:cNvPr id="5" name="Espace réservé du contenu 2">
            <a:extLst>
              <a:ext uri="{FF2B5EF4-FFF2-40B4-BE49-F238E27FC236}">
                <a16:creationId xmlns:a16="http://schemas.microsoft.com/office/drawing/2014/main" id="{6494DC15-2527-4139-AE59-417EF05945A6}"/>
              </a:ext>
            </a:extLst>
          </p:cNvPr>
          <p:cNvSpPr txBox="1">
            <a:spLocks/>
          </p:cNvSpPr>
          <p:nvPr/>
        </p:nvSpPr>
        <p:spPr>
          <a:xfrm>
            <a:off x="2624889" y="1834166"/>
            <a:ext cx="6942221" cy="80611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200000"/>
              </a:lnSpc>
              <a:spcBef>
                <a:spcPts val="1000"/>
              </a:spcBef>
              <a:spcAft>
                <a:spcPts val="0"/>
              </a:spcAft>
              <a:buClrTx/>
              <a:buSzTx/>
              <a:buFont typeface="Arial" panose="020B0604020202020204" pitchFamily="34" charset="0"/>
              <a:buNone/>
              <a:tabLst/>
              <a:defRPr/>
            </a:pPr>
            <a:r>
              <a:rPr lang="fr-FR" dirty="0">
                <a:latin typeface="Trebuchet MS" panose="020B0603020202020204"/>
              </a:rPr>
              <a:t>PLAN D’ACCOMPAGNEMENT PERSONNALISE</a:t>
            </a:r>
            <a:endParaRPr kumimoji="0" lang="fr-FR" sz="2400" b="0" i="0" u="none" strike="noStrike" kern="1200" cap="none" spc="0" normalizeH="0" baseline="0" noProof="0" dirty="0">
              <a:ln>
                <a:noFill/>
              </a:ln>
              <a:effectLst/>
              <a:uLnTx/>
              <a:uFillTx/>
              <a:latin typeface="Trebuchet MS" panose="020B0603020202020204"/>
              <a:ea typeface="+mn-ea"/>
              <a:cs typeface="+mn-cs"/>
            </a:endParaRPr>
          </a:p>
        </p:txBody>
      </p:sp>
      <p:sp>
        <p:nvSpPr>
          <p:cNvPr id="3" name="Rectangle : coins arrondis 2">
            <a:extLst>
              <a:ext uri="{FF2B5EF4-FFF2-40B4-BE49-F238E27FC236}">
                <a16:creationId xmlns:a16="http://schemas.microsoft.com/office/drawing/2014/main" id="{10BB0623-97A9-4FCE-8E35-E8C0AB587DCA}"/>
              </a:ext>
            </a:extLst>
          </p:cNvPr>
          <p:cNvSpPr/>
          <p:nvPr/>
        </p:nvSpPr>
        <p:spPr>
          <a:xfrm>
            <a:off x="155195" y="2640281"/>
            <a:ext cx="11881607" cy="392229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a:p>
            <a:pPr algn="ctr"/>
            <a:r>
              <a:rPr lang="fr-FR" sz="2400" b="1" dirty="0"/>
              <a:t>ELEVES CONCERNES</a:t>
            </a:r>
          </a:p>
          <a:p>
            <a:pPr algn="ctr"/>
            <a:endParaRPr lang="fr-FR" sz="2400" dirty="0"/>
          </a:p>
          <a:p>
            <a:pPr algn="ctr"/>
            <a:endParaRPr lang="fr-FR" sz="2400" dirty="0"/>
          </a:p>
          <a:p>
            <a:r>
              <a:rPr lang="fr-FR" sz="2800" dirty="0"/>
              <a:t>Le PAP permet à tout élève présentant des difficultés scolaires durables en raison d’un </a:t>
            </a:r>
            <a:r>
              <a:rPr lang="fr-FR" sz="2800" u="sng" dirty="0"/>
              <a:t>trouble des apprentissages </a:t>
            </a:r>
            <a:r>
              <a:rPr lang="fr-FR" sz="2800" dirty="0"/>
              <a:t>de bénéficier d’aménagements et d’adaptations de nature pédagogique.</a:t>
            </a:r>
          </a:p>
          <a:p>
            <a:pPr algn="ctr"/>
            <a:endParaRPr lang="fr-FR" sz="2400" dirty="0"/>
          </a:p>
          <a:p>
            <a:pPr algn="ctr"/>
            <a:endParaRPr lang="fr-FR" sz="2400" dirty="0"/>
          </a:p>
          <a:p>
            <a:endParaRPr lang="fr-FR" sz="2000" dirty="0"/>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24946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ppt_x"/>
                                          </p:val>
                                        </p:tav>
                                        <p:tav tm="100000">
                                          <p:val>
                                            <p:strVal val="#ppt_x"/>
                                          </p:val>
                                        </p:tav>
                                      </p:tavLst>
                                    </p:anim>
                                    <p:anim calcmode="lin" valueType="num">
                                      <p:cBhvr additive="base">
                                        <p:cTn id="14"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BAFECC-1646-4261-A3B2-C253740DF2EB}"/>
              </a:ext>
            </a:extLst>
          </p:cNvPr>
          <p:cNvSpPr>
            <a:spLocks noGrp="1"/>
          </p:cNvSpPr>
          <p:nvPr>
            <p:ph type="title"/>
          </p:nvPr>
        </p:nvSpPr>
        <p:spPr/>
        <p:txBody>
          <a:bodyPr/>
          <a:lstStyle/>
          <a:p>
            <a:r>
              <a:rPr lang="fr-FR" dirty="0"/>
              <a:t>Répondre aux BEP des élèves : le PAP</a:t>
            </a:r>
          </a:p>
        </p:txBody>
      </p:sp>
      <p:sp>
        <p:nvSpPr>
          <p:cNvPr id="5" name="Espace réservé du contenu 2">
            <a:extLst>
              <a:ext uri="{FF2B5EF4-FFF2-40B4-BE49-F238E27FC236}">
                <a16:creationId xmlns:a16="http://schemas.microsoft.com/office/drawing/2014/main" id="{6494DC15-2527-4139-AE59-417EF05945A6}"/>
              </a:ext>
            </a:extLst>
          </p:cNvPr>
          <p:cNvSpPr txBox="1">
            <a:spLocks/>
          </p:cNvSpPr>
          <p:nvPr/>
        </p:nvSpPr>
        <p:spPr>
          <a:xfrm>
            <a:off x="2624889" y="1834166"/>
            <a:ext cx="6942221" cy="80611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200000"/>
              </a:lnSpc>
              <a:spcBef>
                <a:spcPts val="1000"/>
              </a:spcBef>
              <a:spcAft>
                <a:spcPts val="0"/>
              </a:spcAft>
              <a:buClrTx/>
              <a:buSzTx/>
              <a:buFont typeface="Arial" panose="020B0604020202020204" pitchFamily="34" charset="0"/>
              <a:buNone/>
              <a:tabLst/>
              <a:defRPr/>
            </a:pPr>
            <a:r>
              <a:rPr lang="fr-FR" dirty="0">
                <a:latin typeface="Trebuchet MS" panose="020B0603020202020204"/>
              </a:rPr>
              <a:t>PLAN D’ACCOMPAGNEMENT PERSONNALISE</a:t>
            </a:r>
            <a:endParaRPr kumimoji="0" lang="fr-FR" sz="2400" b="0" i="0" u="none" strike="noStrike" kern="1200" cap="none" spc="0" normalizeH="0" baseline="0" noProof="0" dirty="0">
              <a:ln>
                <a:noFill/>
              </a:ln>
              <a:effectLst/>
              <a:uLnTx/>
              <a:uFillTx/>
              <a:latin typeface="Trebuchet MS" panose="020B0603020202020204"/>
              <a:ea typeface="+mn-ea"/>
              <a:cs typeface="+mn-cs"/>
            </a:endParaRPr>
          </a:p>
        </p:txBody>
      </p:sp>
      <p:sp>
        <p:nvSpPr>
          <p:cNvPr id="3" name="Rectangle : coins arrondis 2">
            <a:extLst>
              <a:ext uri="{FF2B5EF4-FFF2-40B4-BE49-F238E27FC236}">
                <a16:creationId xmlns:a16="http://schemas.microsoft.com/office/drawing/2014/main" id="{10BB0623-97A9-4FCE-8E35-E8C0AB587DCA}"/>
              </a:ext>
            </a:extLst>
          </p:cNvPr>
          <p:cNvSpPr/>
          <p:nvPr/>
        </p:nvSpPr>
        <p:spPr>
          <a:xfrm>
            <a:off x="155195" y="2069432"/>
            <a:ext cx="11881607" cy="461025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a:p>
            <a:pPr algn="ctr"/>
            <a:endParaRPr lang="fr-FR" sz="2400" b="1" dirty="0"/>
          </a:p>
          <a:p>
            <a:pPr algn="ctr"/>
            <a:endParaRPr lang="fr-FR" sz="2400" b="1" dirty="0"/>
          </a:p>
          <a:p>
            <a:pPr algn="ctr"/>
            <a:endParaRPr lang="fr-FR" sz="2400" b="1" dirty="0"/>
          </a:p>
          <a:p>
            <a:pPr algn="ctr"/>
            <a:r>
              <a:rPr lang="fr-FR" sz="2400" b="1" dirty="0"/>
              <a:t>OBJECTIFS</a:t>
            </a:r>
          </a:p>
          <a:p>
            <a:pPr algn="ctr"/>
            <a:endParaRPr lang="fr-FR" sz="2400" dirty="0"/>
          </a:p>
          <a:p>
            <a:r>
              <a:rPr lang="fr-FR" sz="2400" dirty="0"/>
              <a:t>Le PAP est un </a:t>
            </a:r>
            <a:r>
              <a:rPr lang="fr-FR" sz="2400" u="sng" dirty="0"/>
              <a:t>document normalisé </a:t>
            </a:r>
            <a:r>
              <a:rPr lang="fr-FR" sz="2400" dirty="0"/>
              <a:t>qui définit les aménagements et adaptations pédagogiques dont bénéficie l’élève. Il est rédigé sur la base d’un modèle national. Il est </a:t>
            </a:r>
            <a:r>
              <a:rPr lang="fr-FR" sz="2400" u="sng" dirty="0"/>
              <a:t>révisé tous les ans </a:t>
            </a:r>
            <a:r>
              <a:rPr lang="fr-FR" sz="2400" dirty="0"/>
              <a:t>afin de faire le bilan des aménagements déjà mis en place et </a:t>
            </a:r>
            <a:r>
              <a:rPr lang="fr-FR" sz="2400" u="sng" dirty="0"/>
              <a:t>de les faire évoluer </a:t>
            </a:r>
            <a:r>
              <a:rPr lang="fr-FR" sz="2400" dirty="0"/>
              <a:t>en même temps que la scolarité de l’élève et les enseignements suivis.</a:t>
            </a:r>
          </a:p>
          <a:p>
            <a:endParaRPr lang="fr-FR" sz="1200" dirty="0"/>
          </a:p>
          <a:p>
            <a:r>
              <a:rPr lang="fr-FR" sz="2400" dirty="0"/>
              <a:t>- C’est un document écrit qui vise à répondre aux difficultés scolaires de l’élève</a:t>
            </a:r>
          </a:p>
          <a:p>
            <a:r>
              <a:rPr lang="fr-FR" sz="2400" dirty="0"/>
              <a:t>- C’est un outil de suivi, organisé en fonction des cycles </a:t>
            </a:r>
            <a:r>
              <a:rPr lang="fr-FR" sz="2400" u="sng" dirty="0"/>
              <a:t>de la maternelle au lycée</a:t>
            </a:r>
            <a:r>
              <a:rPr lang="fr-FR" sz="2400" dirty="0"/>
              <a:t>, afin d’éviter la rupture dans les aménagements et adaptations.</a:t>
            </a:r>
          </a:p>
          <a:p>
            <a:pPr algn="ctr"/>
            <a:endParaRPr lang="fr-FR" sz="2400" dirty="0"/>
          </a:p>
          <a:p>
            <a:pPr algn="ctr"/>
            <a:endParaRPr lang="fr-FR" sz="2400" dirty="0"/>
          </a:p>
          <a:p>
            <a:endParaRPr lang="fr-FR" sz="2400" dirty="0"/>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58339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829D2066-319C-4FCC-BF7E-C6A3E5328FF0}"/>
              </a:ext>
            </a:extLst>
          </p:cNvPr>
          <p:cNvSpPr>
            <a:spLocks noGrp="1"/>
          </p:cNvSpPr>
          <p:nvPr>
            <p:ph idx="1"/>
          </p:nvPr>
        </p:nvSpPr>
        <p:spPr>
          <a:xfrm>
            <a:off x="5100396" y="1629377"/>
            <a:ext cx="1918184" cy="63091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lstStyle/>
          <a:p>
            <a:pPr marL="0" indent="0">
              <a:buNone/>
            </a:pPr>
            <a:endParaRPr lang="fr-FR" dirty="0"/>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4600" b="0" i="0" u="none" strike="noStrike" kern="1200" cap="none" spc="0" normalizeH="0" baseline="0" noProof="0" dirty="0">
                <a:ln>
                  <a:noFill/>
                </a:ln>
                <a:solidFill>
                  <a:prstClr val="white"/>
                </a:solidFill>
                <a:effectLst/>
                <a:uLnTx/>
                <a:uFillTx/>
                <a:latin typeface="Trebuchet MS" panose="020B0603020202020204"/>
                <a:ea typeface="+mn-ea"/>
                <a:cs typeface="+mn-cs"/>
              </a:rPr>
              <a:t>Procédure</a:t>
            </a:r>
          </a:p>
        </p:txBody>
      </p:sp>
      <p:sp>
        <p:nvSpPr>
          <p:cNvPr id="5" name="Titre 1">
            <a:extLst>
              <a:ext uri="{FF2B5EF4-FFF2-40B4-BE49-F238E27FC236}">
                <a16:creationId xmlns:a16="http://schemas.microsoft.com/office/drawing/2014/main" id="{CD18FDE3-CD16-4299-8DB3-5137CCB9223F}"/>
              </a:ext>
            </a:extLst>
          </p:cNvPr>
          <p:cNvSpPr>
            <a:spLocks noGrp="1"/>
          </p:cNvSpPr>
          <p:nvPr>
            <p:ph type="title"/>
          </p:nvPr>
        </p:nvSpPr>
        <p:spPr>
          <a:xfrm>
            <a:off x="680321" y="753228"/>
            <a:ext cx="9613861" cy="1080938"/>
          </a:xfrm>
        </p:spPr>
        <p:txBody>
          <a:bodyPr/>
          <a:lstStyle/>
          <a:p>
            <a:r>
              <a:rPr lang="fr-FR" dirty="0"/>
              <a:t>Répondre aux BEP des élèves : le PAP</a:t>
            </a:r>
          </a:p>
        </p:txBody>
      </p:sp>
      <p:sp>
        <p:nvSpPr>
          <p:cNvPr id="6" name="Espace réservé du contenu 3">
            <a:extLst>
              <a:ext uri="{FF2B5EF4-FFF2-40B4-BE49-F238E27FC236}">
                <a16:creationId xmlns:a16="http://schemas.microsoft.com/office/drawing/2014/main" id="{99C765DA-00BC-4108-B5C1-E1837997B903}"/>
              </a:ext>
            </a:extLst>
          </p:cNvPr>
          <p:cNvSpPr txBox="1">
            <a:spLocks/>
          </p:cNvSpPr>
          <p:nvPr/>
        </p:nvSpPr>
        <p:spPr>
          <a:xfrm>
            <a:off x="479410" y="2528544"/>
            <a:ext cx="1918184" cy="86394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9pPr>
          </a:lstStyle>
          <a:p>
            <a:pPr marL="0" indent="0">
              <a:buFont typeface="Arial" panose="020B0604020202020204" pitchFamily="34" charset="0"/>
              <a:buNone/>
            </a:pPr>
            <a:endParaRPr lang="fr-FR" dirty="0"/>
          </a:p>
          <a:p>
            <a:pPr marL="0" indent="0" algn="ctr" defTabSz="457200">
              <a:lnSpc>
                <a:spcPct val="100000"/>
              </a:lnSpc>
              <a:spcBef>
                <a:spcPts val="0"/>
              </a:spcBef>
              <a:buFontTx/>
              <a:buNone/>
              <a:defRPr/>
            </a:pPr>
            <a:r>
              <a:rPr lang="fr-FR" sz="4600" dirty="0">
                <a:solidFill>
                  <a:prstClr val="white"/>
                </a:solidFill>
                <a:latin typeface="Trebuchet MS" panose="020B0603020202020204"/>
              </a:rPr>
              <a:t>Proposition</a:t>
            </a:r>
          </a:p>
        </p:txBody>
      </p:sp>
      <p:sp>
        <p:nvSpPr>
          <p:cNvPr id="7" name="Espace réservé du contenu 3">
            <a:extLst>
              <a:ext uri="{FF2B5EF4-FFF2-40B4-BE49-F238E27FC236}">
                <a16:creationId xmlns:a16="http://schemas.microsoft.com/office/drawing/2014/main" id="{EB2E16D9-01D9-4D5D-A7CE-D9DEBFA4CD4D}"/>
              </a:ext>
            </a:extLst>
          </p:cNvPr>
          <p:cNvSpPr txBox="1">
            <a:spLocks/>
          </p:cNvSpPr>
          <p:nvPr/>
        </p:nvSpPr>
        <p:spPr>
          <a:xfrm>
            <a:off x="0" y="3623964"/>
            <a:ext cx="1438502" cy="139185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9pPr>
          </a:lstStyle>
          <a:p>
            <a:pPr marL="0" indent="0">
              <a:buFont typeface="Arial" panose="020B0604020202020204" pitchFamily="34" charset="0"/>
              <a:buNone/>
            </a:pPr>
            <a:endParaRPr lang="fr-FR" dirty="0">
              <a:solidFill>
                <a:srgbClr val="7030A0"/>
              </a:solidFill>
            </a:endParaRPr>
          </a:p>
          <a:p>
            <a:pPr marL="0" indent="0" algn="ctr" defTabSz="457200">
              <a:lnSpc>
                <a:spcPct val="100000"/>
              </a:lnSpc>
              <a:spcBef>
                <a:spcPts val="0"/>
              </a:spcBef>
              <a:buFontTx/>
              <a:buNone/>
              <a:defRPr/>
            </a:pPr>
            <a:r>
              <a:rPr lang="fr-FR" sz="6000" dirty="0">
                <a:solidFill>
                  <a:srgbClr val="7030A0"/>
                </a:solidFill>
                <a:latin typeface="Trebuchet MS" panose="020B0603020202020204"/>
              </a:rPr>
              <a:t>Conseil </a:t>
            </a:r>
          </a:p>
          <a:p>
            <a:pPr marL="0" indent="0" algn="ctr" defTabSz="457200">
              <a:lnSpc>
                <a:spcPct val="100000"/>
              </a:lnSpc>
              <a:spcBef>
                <a:spcPts val="0"/>
              </a:spcBef>
              <a:buFontTx/>
              <a:buNone/>
              <a:defRPr/>
            </a:pPr>
            <a:r>
              <a:rPr lang="fr-FR" sz="6000" dirty="0">
                <a:solidFill>
                  <a:srgbClr val="7030A0"/>
                </a:solidFill>
                <a:latin typeface="Trebuchet MS" panose="020B0603020202020204"/>
              </a:rPr>
              <a:t>école</a:t>
            </a:r>
          </a:p>
          <a:p>
            <a:pPr marL="0" indent="0" algn="ctr" defTabSz="457200">
              <a:lnSpc>
                <a:spcPct val="100000"/>
              </a:lnSpc>
              <a:spcBef>
                <a:spcPts val="0"/>
              </a:spcBef>
              <a:buFontTx/>
              <a:buNone/>
              <a:defRPr/>
            </a:pPr>
            <a:r>
              <a:rPr lang="fr-FR" sz="6000" dirty="0">
                <a:solidFill>
                  <a:srgbClr val="7030A0"/>
                </a:solidFill>
                <a:latin typeface="Trebuchet MS" panose="020B0603020202020204"/>
              </a:rPr>
              <a:t>classe</a:t>
            </a:r>
          </a:p>
        </p:txBody>
      </p:sp>
      <p:sp>
        <p:nvSpPr>
          <p:cNvPr id="8" name="Espace réservé du contenu 3">
            <a:extLst>
              <a:ext uri="{FF2B5EF4-FFF2-40B4-BE49-F238E27FC236}">
                <a16:creationId xmlns:a16="http://schemas.microsoft.com/office/drawing/2014/main" id="{57571E6A-A50E-42DE-BFD0-527A3683A6FF}"/>
              </a:ext>
            </a:extLst>
          </p:cNvPr>
          <p:cNvSpPr txBox="1">
            <a:spLocks/>
          </p:cNvSpPr>
          <p:nvPr/>
        </p:nvSpPr>
        <p:spPr>
          <a:xfrm>
            <a:off x="1504735" y="3620607"/>
            <a:ext cx="1273054" cy="1391857"/>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9pPr>
          </a:lstStyle>
          <a:p>
            <a:pPr marL="0" indent="0" algn="ctr" defTabSz="457200">
              <a:lnSpc>
                <a:spcPct val="100000"/>
              </a:lnSpc>
              <a:spcBef>
                <a:spcPts val="0"/>
              </a:spcBef>
              <a:buFontTx/>
              <a:buNone/>
              <a:defRPr/>
            </a:pPr>
            <a:r>
              <a:rPr lang="fr-FR" dirty="0">
                <a:solidFill>
                  <a:srgbClr val="7030A0"/>
                </a:solidFill>
                <a:latin typeface="Trebuchet MS" panose="020B0603020202020204"/>
              </a:rPr>
              <a:t>famille</a:t>
            </a:r>
          </a:p>
        </p:txBody>
      </p:sp>
      <p:sp>
        <p:nvSpPr>
          <p:cNvPr id="10" name="Espace réservé du contenu 3">
            <a:extLst>
              <a:ext uri="{FF2B5EF4-FFF2-40B4-BE49-F238E27FC236}">
                <a16:creationId xmlns:a16="http://schemas.microsoft.com/office/drawing/2014/main" id="{F7BB66A7-4F49-4AAB-91B1-EABC3C36CF20}"/>
              </a:ext>
            </a:extLst>
          </p:cNvPr>
          <p:cNvSpPr txBox="1">
            <a:spLocks/>
          </p:cNvSpPr>
          <p:nvPr/>
        </p:nvSpPr>
        <p:spPr>
          <a:xfrm>
            <a:off x="-14078" y="5598696"/>
            <a:ext cx="2869573" cy="120062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9pPr>
          </a:lstStyle>
          <a:p>
            <a:pPr marL="0" indent="0">
              <a:buFont typeface="Arial" panose="020B0604020202020204" pitchFamily="34" charset="0"/>
              <a:buNone/>
            </a:pPr>
            <a:endParaRPr lang="fr-FR" dirty="0">
              <a:solidFill>
                <a:srgbClr val="7030A0"/>
              </a:solidFill>
            </a:endParaRPr>
          </a:p>
          <a:p>
            <a:pPr marL="0" indent="0" algn="ctr" defTabSz="457200">
              <a:lnSpc>
                <a:spcPct val="100000"/>
              </a:lnSpc>
              <a:spcBef>
                <a:spcPts val="0"/>
              </a:spcBef>
              <a:buFontTx/>
              <a:buNone/>
              <a:defRPr/>
            </a:pPr>
            <a:r>
              <a:rPr lang="fr-FR" sz="4600" dirty="0">
                <a:solidFill>
                  <a:srgbClr val="7030A0"/>
                </a:solidFill>
                <a:latin typeface="Trebuchet MS" panose="020B0603020202020204"/>
              </a:rPr>
              <a:t>Accord de la famille recueilli par le chef d’établissement</a:t>
            </a:r>
          </a:p>
        </p:txBody>
      </p:sp>
      <p:sp>
        <p:nvSpPr>
          <p:cNvPr id="11" name="Espace réservé du contenu 3">
            <a:extLst>
              <a:ext uri="{FF2B5EF4-FFF2-40B4-BE49-F238E27FC236}">
                <a16:creationId xmlns:a16="http://schemas.microsoft.com/office/drawing/2014/main" id="{0A8EF0E6-20C7-4537-9AC0-3838543D5CC1}"/>
              </a:ext>
            </a:extLst>
          </p:cNvPr>
          <p:cNvSpPr txBox="1">
            <a:spLocks/>
          </p:cNvSpPr>
          <p:nvPr/>
        </p:nvSpPr>
        <p:spPr>
          <a:xfrm>
            <a:off x="3218942" y="2493642"/>
            <a:ext cx="2841181" cy="86394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9pPr>
          </a:lstStyle>
          <a:p>
            <a:pPr marL="0" indent="0">
              <a:buFont typeface="Arial" panose="020B0604020202020204" pitchFamily="34" charset="0"/>
              <a:buNone/>
            </a:pPr>
            <a:endParaRPr lang="fr-FR" dirty="0"/>
          </a:p>
          <a:p>
            <a:pPr marL="0" indent="0" algn="ctr" defTabSz="457200">
              <a:lnSpc>
                <a:spcPct val="100000"/>
              </a:lnSpc>
              <a:spcBef>
                <a:spcPts val="0"/>
              </a:spcBef>
              <a:buFontTx/>
              <a:buNone/>
              <a:defRPr/>
            </a:pPr>
            <a:r>
              <a:rPr lang="fr-FR" sz="4600" dirty="0">
                <a:solidFill>
                  <a:prstClr val="white"/>
                </a:solidFill>
                <a:latin typeface="Trebuchet MS" panose="020B0603020202020204"/>
              </a:rPr>
              <a:t>Constat des troubles</a:t>
            </a:r>
          </a:p>
        </p:txBody>
      </p:sp>
      <p:sp>
        <p:nvSpPr>
          <p:cNvPr id="12" name="Espace réservé du contenu 3">
            <a:extLst>
              <a:ext uri="{FF2B5EF4-FFF2-40B4-BE49-F238E27FC236}">
                <a16:creationId xmlns:a16="http://schemas.microsoft.com/office/drawing/2014/main" id="{2BC2FEBD-1041-4238-BCA9-3F9E582235DB}"/>
              </a:ext>
            </a:extLst>
          </p:cNvPr>
          <p:cNvSpPr txBox="1">
            <a:spLocks/>
          </p:cNvSpPr>
          <p:nvPr/>
        </p:nvSpPr>
        <p:spPr>
          <a:xfrm>
            <a:off x="3128414" y="3643553"/>
            <a:ext cx="1511119" cy="144379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9pPr>
          </a:lstStyle>
          <a:p>
            <a:pPr marL="0" indent="0" algn="ctr" defTabSz="457200">
              <a:lnSpc>
                <a:spcPct val="100000"/>
              </a:lnSpc>
              <a:spcBef>
                <a:spcPts val="0"/>
              </a:spcBef>
              <a:buFontTx/>
              <a:buNone/>
              <a:defRPr/>
            </a:pPr>
            <a:r>
              <a:rPr lang="fr-FR" dirty="0">
                <a:solidFill>
                  <a:srgbClr val="7030A0"/>
                </a:solidFill>
                <a:latin typeface="Trebuchet MS" panose="020B0603020202020204"/>
              </a:rPr>
              <a:t>Examen médecin scolaire</a:t>
            </a:r>
          </a:p>
        </p:txBody>
      </p:sp>
      <p:sp>
        <p:nvSpPr>
          <p:cNvPr id="13" name="Espace réservé du contenu 3">
            <a:extLst>
              <a:ext uri="{FF2B5EF4-FFF2-40B4-BE49-F238E27FC236}">
                <a16:creationId xmlns:a16="http://schemas.microsoft.com/office/drawing/2014/main" id="{ED38BC7F-FBB8-4D23-8997-8D9BAA3A3207}"/>
              </a:ext>
            </a:extLst>
          </p:cNvPr>
          <p:cNvSpPr txBox="1">
            <a:spLocks/>
          </p:cNvSpPr>
          <p:nvPr/>
        </p:nvSpPr>
        <p:spPr>
          <a:xfrm>
            <a:off x="4709995" y="3643553"/>
            <a:ext cx="1408711" cy="144379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9pPr>
          </a:lstStyle>
          <a:p>
            <a:pPr marL="0" indent="0" algn="ctr" defTabSz="457200">
              <a:lnSpc>
                <a:spcPct val="100000"/>
              </a:lnSpc>
              <a:spcBef>
                <a:spcPts val="0"/>
              </a:spcBef>
              <a:buFontTx/>
              <a:buNone/>
              <a:defRPr/>
            </a:pPr>
            <a:r>
              <a:rPr lang="fr-FR" sz="2000" dirty="0">
                <a:solidFill>
                  <a:srgbClr val="7030A0"/>
                </a:solidFill>
                <a:latin typeface="Trebuchet MS" panose="020B0603020202020204"/>
              </a:rPr>
              <a:t>Bilans psy et para</a:t>
            </a:r>
          </a:p>
          <a:p>
            <a:pPr marL="0" indent="0" algn="ctr" defTabSz="457200">
              <a:lnSpc>
                <a:spcPct val="100000"/>
              </a:lnSpc>
              <a:spcBef>
                <a:spcPts val="0"/>
              </a:spcBef>
              <a:buFontTx/>
              <a:buNone/>
              <a:defRPr/>
            </a:pPr>
            <a:r>
              <a:rPr lang="fr-FR" sz="2000" dirty="0">
                <a:solidFill>
                  <a:srgbClr val="7030A0"/>
                </a:solidFill>
                <a:latin typeface="Trebuchet MS" panose="020B0603020202020204"/>
              </a:rPr>
              <a:t>médicaux</a:t>
            </a:r>
          </a:p>
        </p:txBody>
      </p:sp>
      <p:sp>
        <p:nvSpPr>
          <p:cNvPr id="14" name="Flèche : courbe vers le bas 13">
            <a:extLst>
              <a:ext uri="{FF2B5EF4-FFF2-40B4-BE49-F238E27FC236}">
                <a16:creationId xmlns:a16="http://schemas.microsoft.com/office/drawing/2014/main" id="{ED5D0AA3-3C5A-487C-BCAD-5C7C3FCF3760}"/>
              </a:ext>
            </a:extLst>
          </p:cNvPr>
          <p:cNvSpPr/>
          <p:nvPr/>
        </p:nvSpPr>
        <p:spPr>
          <a:xfrm flipH="1">
            <a:off x="3906228" y="3357586"/>
            <a:ext cx="1122946" cy="451297"/>
          </a:xfrm>
          <a:prstGeom prst="curved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5" name="Espace réservé du contenu 3">
            <a:extLst>
              <a:ext uri="{FF2B5EF4-FFF2-40B4-BE49-F238E27FC236}">
                <a16:creationId xmlns:a16="http://schemas.microsoft.com/office/drawing/2014/main" id="{39B319EC-8BA3-4A3B-AEA8-2A2A98A0AC38}"/>
              </a:ext>
            </a:extLst>
          </p:cNvPr>
          <p:cNvSpPr txBox="1">
            <a:spLocks/>
          </p:cNvSpPr>
          <p:nvPr/>
        </p:nvSpPr>
        <p:spPr>
          <a:xfrm>
            <a:off x="3075923" y="5570145"/>
            <a:ext cx="2983565" cy="120062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9pPr>
          </a:lstStyle>
          <a:p>
            <a:pPr marL="0" indent="0">
              <a:buFont typeface="Arial" panose="020B0604020202020204" pitchFamily="34" charset="0"/>
              <a:buNone/>
            </a:pPr>
            <a:endParaRPr lang="fr-FR" dirty="0">
              <a:solidFill>
                <a:srgbClr val="7030A0"/>
              </a:solidFill>
            </a:endParaRPr>
          </a:p>
          <a:p>
            <a:pPr marL="0" indent="0" algn="ctr" defTabSz="457200">
              <a:lnSpc>
                <a:spcPct val="100000"/>
              </a:lnSpc>
              <a:spcBef>
                <a:spcPts val="0"/>
              </a:spcBef>
              <a:buFontTx/>
              <a:buNone/>
              <a:defRPr/>
            </a:pPr>
            <a:r>
              <a:rPr lang="fr-FR" sz="4600" dirty="0">
                <a:solidFill>
                  <a:srgbClr val="7030A0"/>
                </a:solidFill>
                <a:latin typeface="Trebuchet MS" panose="020B0603020202020204"/>
              </a:rPr>
              <a:t>Donne avis sur la pertinence de la mise en place du PAP</a:t>
            </a:r>
          </a:p>
        </p:txBody>
      </p:sp>
      <p:sp>
        <p:nvSpPr>
          <p:cNvPr id="16" name="Espace réservé du contenu 3">
            <a:extLst>
              <a:ext uri="{FF2B5EF4-FFF2-40B4-BE49-F238E27FC236}">
                <a16:creationId xmlns:a16="http://schemas.microsoft.com/office/drawing/2014/main" id="{78A33140-BDB3-423E-8B6E-6CE3590E8A2B}"/>
              </a:ext>
            </a:extLst>
          </p:cNvPr>
          <p:cNvSpPr txBox="1">
            <a:spLocks/>
          </p:cNvSpPr>
          <p:nvPr/>
        </p:nvSpPr>
        <p:spPr>
          <a:xfrm>
            <a:off x="6947219" y="2493642"/>
            <a:ext cx="1971105" cy="86394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9pPr>
          </a:lstStyle>
          <a:p>
            <a:pPr marL="0" indent="0" algn="ctr" defTabSz="457200">
              <a:lnSpc>
                <a:spcPct val="100000"/>
              </a:lnSpc>
              <a:spcBef>
                <a:spcPts val="0"/>
              </a:spcBef>
              <a:buFontTx/>
              <a:buNone/>
              <a:defRPr/>
            </a:pPr>
            <a:r>
              <a:rPr lang="fr-FR" sz="2200" dirty="0">
                <a:solidFill>
                  <a:prstClr val="white"/>
                </a:solidFill>
                <a:latin typeface="Trebuchet MS" panose="020B0603020202020204"/>
              </a:rPr>
              <a:t>Elaboration</a:t>
            </a:r>
          </a:p>
        </p:txBody>
      </p:sp>
      <p:sp>
        <p:nvSpPr>
          <p:cNvPr id="17" name="Espace réservé du contenu 3">
            <a:extLst>
              <a:ext uri="{FF2B5EF4-FFF2-40B4-BE49-F238E27FC236}">
                <a16:creationId xmlns:a16="http://schemas.microsoft.com/office/drawing/2014/main" id="{646D36E2-899A-42EB-88A7-63E2442EA9D3}"/>
              </a:ext>
            </a:extLst>
          </p:cNvPr>
          <p:cNvSpPr txBox="1">
            <a:spLocks/>
          </p:cNvSpPr>
          <p:nvPr/>
        </p:nvSpPr>
        <p:spPr>
          <a:xfrm>
            <a:off x="6407948" y="3716224"/>
            <a:ext cx="3067131" cy="120062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9pPr>
          </a:lstStyle>
          <a:p>
            <a:pPr marL="0" indent="0" algn="ctr">
              <a:buFont typeface="Arial" panose="020B0604020202020204" pitchFamily="34" charset="0"/>
              <a:buNone/>
            </a:pPr>
            <a:r>
              <a:rPr lang="fr-FR" dirty="0">
                <a:solidFill>
                  <a:srgbClr val="7030A0"/>
                </a:solidFill>
              </a:rPr>
              <a:t>Equipe pédagogique</a:t>
            </a:r>
            <a:endParaRPr lang="fr-FR" dirty="0">
              <a:solidFill>
                <a:srgbClr val="7030A0"/>
              </a:solidFill>
              <a:latin typeface="Trebuchet MS" panose="020B0603020202020204"/>
            </a:endParaRPr>
          </a:p>
        </p:txBody>
      </p:sp>
      <p:sp>
        <p:nvSpPr>
          <p:cNvPr id="18" name="Espace réservé du contenu 3">
            <a:extLst>
              <a:ext uri="{FF2B5EF4-FFF2-40B4-BE49-F238E27FC236}">
                <a16:creationId xmlns:a16="http://schemas.microsoft.com/office/drawing/2014/main" id="{3B716E47-7054-45CE-8FF5-048C73E50F62}"/>
              </a:ext>
            </a:extLst>
          </p:cNvPr>
          <p:cNvSpPr txBox="1">
            <a:spLocks/>
          </p:cNvSpPr>
          <p:nvPr/>
        </p:nvSpPr>
        <p:spPr>
          <a:xfrm>
            <a:off x="6307828" y="5566995"/>
            <a:ext cx="1278782" cy="120692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9pPr>
          </a:lstStyle>
          <a:p>
            <a:pPr marL="0" indent="0" algn="ctr" defTabSz="457200">
              <a:lnSpc>
                <a:spcPct val="100000"/>
              </a:lnSpc>
              <a:spcBef>
                <a:spcPts val="0"/>
              </a:spcBef>
              <a:buFontTx/>
              <a:buNone/>
              <a:defRPr/>
            </a:pPr>
            <a:r>
              <a:rPr lang="fr-FR" dirty="0">
                <a:solidFill>
                  <a:srgbClr val="7030A0"/>
                </a:solidFill>
                <a:latin typeface="Trebuchet MS" panose="020B0603020202020204"/>
              </a:rPr>
              <a:t>famille</a:t>
            </a:r>
          </a:p>
        </p:txBody>
      </p:sp>
      <p:sp>
        <p:nvSpPr>
          <p:cNvPr id="19" name="Espace réservé du contenu 3">
            <a:extLst>
              <a:ext uri="{FF2B5EF4-FFF2-40B4-BE49-F238E27FC236}">
                <a16:creationId xmlns:a16="http://schemas.microsoft.com/office/drawing/2014/main" id="{8E6D2EA9-681C-4D03-8C85-95FD45BE366A}"/>
              </a:ext>
            </a:extLst>
          </p:cNvPr>
          <p:cNvSpPr txBox="1">
            <a:spLocks/>
          </p:cNvSpPr>
          <p:nvPr/>
        </p:nvSpPr>
        <p:spPr>
          <a:xfrm>
            <a:off x="7646465" y="5561127"/>
            <a:ext cx="1958474" cy="120062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9pPr>
          </a:lstStyle>
          <a:p>
            <a:pPr marL="0" indent="0" algn="ctr" defTabSz="457200">
              <a:lnSpc>
                <a:spcPct val="100000"/>
              </a:lnSpc>
              <a:spcBef>
                <a:spcPts val="0"/>
              </a:spcBef>
              <a:buFontTx/>
              <a:buNone/>
              <a:defRPr/>
            </a:pPr>
            <a:r>
              <a:rPr lang="fr-FR" sz="2000" dirty="0">
                <a:solidFill>
                  <a:srgbClr val="7030A0"/>
                </a:solidFill>
                <a:latin typeface="Trebuchet MS" panose="020B0603020202020204"/>
              </a:rPr>
              <a:t>Professionnels concernés</a:t>
            </a:r>
          </a:p>
        </p:txBody>
      </p:sp>
      <p:sp>
        <p:nvSpPr>
          <p:cNvPr id="20" name="Espace réservé du contenu 3">
            <a:extLst>
              <a:ext uri="{FF2B5EF4-FFF2-40B4-BE49-F238E27FC236}">
                <a16:creationId xmlns:a16="http://schemas.microsoft.com/office/drawing/2014/main" id="{07F0C5E2-5A46-4360-B147-A6D511F1C0FF}"/>
              </a:ext>
            </a:extLst>
          </p:cNvPr>
          <p:cNvSpPr txBox="1">
            <a:spLocks/>
          </p:cNvSpPr>
          <p:nvPr/>
        </p:nvSpPr>
        <p:spPr>
          <a:xfrm>
            <a:off x="9988426" y="2493642"/>
            <a:ext cx="1971105" cy="86394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9pPr>
          </a:lstStyle>
          <a:p>
            <a:pPr marL="0" indent="0" algn="ctr" defTabSz="457200">
              <a:lnSpc>
                <a:spcPct val="100000"/>
              </a:lnSpc>
              <a:spcBef>
                <a:spcPts val="0"/>
              </a:spcBef>
              <a:buFontTx/>
              <a:buNone/>
              <a:defRPr/>
            </a:pPr>
            <a:r>
              <a:rPr lang="fr-FR" sz="2200" dirty="0">
                <a:solidFill>
                  <a:prstClr val="white"/>
                </a:solidFill>
                <a:latin typeface="Trebuchet MS" panose="020B0603020202020204"/>
              </a:rPr>
              <a:t>Mise en œuvre et suivi</a:t>
            </a:r>
          </a:p>
        </p:txBody>
      </p:sp>
      <p:sp>
        <p:nvSpPr>
          <p:cNvPr id="21" name="Espace réservé du contenu 3">
            <a:extLst>
              <a:ext uri="{FF2B5EF4-FFF2-40B4-BE49-F238E27FC236}">
                <a16:creationId xmlns:a16="http://schemas.microsoft.com/office/drawing/2014/main" id="{A1274B8B-D780-4B52-A1B0-75E66F46C59C}"/>
              </a:ext>
            </a:extLst>
          </p:cNvPr>
          <p:cNvSpPr txBox="1">
            <a:spLocks/>
          </p:cNvSpPr>
          <p:nvPr/>
        </p:nvSpPr>
        <p:spPr>
          <a:xfrm>
            <a:off x="9988426" y="3716224"/>
            <a:ext cx="2184336" cy="120062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9pPr>
          </a:lstStyle>
          <a:p>
            <a:pPr marL="0" indent="0" algn="ctr">
              <a:buFont typeface="Arial" panose="020B0604020202020204" pitchFamily="34" charset="0"/>
              <a:buNone/>
            </a:pPr>
            <a:r>
              <a:rPr lang="fr-FR" sz="2000" dirty="0">
                <a:solidFill>
                  <a:srgbClr val="7030A0"/>
                </a:solidFill>
              </a:rPr>
              <a:t>Enseignants au sein de la classe</a:t>
            </a:r>
            <a:endParaRPr lang="fr-FR" sz="2000" dirty="0">
              <a:solidFill>
                <a:srgbClr val="7030A0"/>
              </a:solidFill>
              <a:latin typeface="Trebuchet MS" panose="020B0603020202020204"/>
            </a:endParaRPr>
          </a:p>
        </p:txBody>
      </p:sp>
      <p:sp>
        <p:nvSpPr>
          <p:cNvPr id="22" name="Espace réservé du contenu 3">
            <a:extLst>
              <a:ext uri="{FF2B5EF4-FFF2-40B4-BE49-F238E27FC236}">
                <a16:creationId xmlns:a16="http://schemas.microsoft.com/office/drawing/2014/main" id="{F9430F74-76BB-4063-8F8D-B296E9734685}"/>
              </a:ext>
            </a:extLst>
          </p:cNvPr>
          <p:cNvSpPr txBox="1">
            <a:spLocks/>
          </p:cNvSpPr>
          <p:nvPr/>
        </p:nvSpPr>
        <p:spPr>
          <a:xfrm>
            <a:off x="9988426" y="5561127"/>
            <a:ext cx="2184336" cy="120062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9pPr>
          </a:lstStyle>
          <a:p>
            <a:pPr marL="0" indent="0" algn="ctr">
              <a:buFont typeface="Arial" panose="020B0604020202020204" pitchFamily="34" charset="0"/>
              <a:buNone/>
            </a:pPr>
            <a:r>
              <a:rPr lang="fr-FR" sz="2000" dirty="0">
                <a:solidFill>
                  <a:srgbClr val="7030A0"/>
                </a:solidFill>
              </a:rPr>
              <a:t>Coordination</a:t>
            </a:r>
          </a:p>
          <a:p>
            <a:pPr marL="0" indent="0" algn="ctr">
              <a:buFont typeface="Arial" panose="020B0604020202020204" pitchFamily="34" charset="0"/>
              <a:buNone/>
            </a:pPr>
            <a:r>
              <a:rPr lang="fr-FR" sz="2000" dirty="0">
                <a:solidFill>
                  <a:srgbClr val="7030A0"/>
                </a:solidFill>
              </a:rPr>
              <a:t>Professeur principal</a:t>
            </a:r>
            <a:endParaRPr lang="fr-FR" sz="2000" dirty="0">
              <a:solidFill>
                <a:srgbClr val="7030A0"/>
              </a:solidFill>
              <a:latin typeface="Trebuchet MS" panose="020B0603020202020204"/>
            </a:endParaRPr>
          </a:p>
        </p:txBody>
      </p:sp>
      <p:sp>
        <p:nvSpPr>
          <p:cNvPr id="23" name="Flèche : droite 22">
            <a:extLst>
              <a:ext uri="{FF2B5EF4-FFF2-40B4-BE49-F238E27FC236}">
                <a16:creationId xmlns:a16="http://schemas.microsoft.com/office/drawing/2014/main" id="{7A507CF0-5405-4A58-8D83-4A676C97D88E}"/>
              </a:ext>
            </a:extLst>
          </p:cNvPr>
          <p:cNvSpPr/>
          <p:nvPr/>
        </p:nvSpPr>
        <p:spPr>
          <a:xfrm>
            <a:off x="2490085" y="2740735"/>
            <a:ext cx="730820" cy="397070"/>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Flèche : droite 23">
            <a:extLst>
              <a:ext uri="{FF2B5EF4-FFF2-40B4-BE49-F238E27FC236}">
                <a16:creationId xmlns:a16="http://schemas.microsoft.com/office/drawing/2014/main" id="{0CB79B0D-3F14-4F25-96DB-0A02ABC831CD}"/>
              </a:ext>
            </a:extLst>
          </p:cNvPr>
          <p:cNvSpPr/>
          <p:nvPr/>
        </p:nvSpPr>
        <p:spPr>
          <a:xfrm>
            <a:off x="6150651" y="2711907"/>
            <a:ext cx="730820" cy="397070"/>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Flèche : droite 24">
            <a:extLst>
              <a:ext uri="{FF2B5EF4-FFF2-40B4-BE49-F238E27FC236}">
                <a16:creationId xmlns:a16="http://schemas.microsoft.com/office/drawing/2014/main" id="{02EF0170-EC30-4297-953E-DEC3F05D3C13}"/>
              </a:ext>
            </a:extLst>
          </p:cNvPr>
          <p:cNvSpPr/>
          <p:nvPr/>
        </p:nvSpPr>
        <p:spPr>
          <a:xfrm>
            <a:off x="9074600" y="2711907"/>
            <a:ext cx="730820" cy="397070"/>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7" name="Connecteur droit 26">
            <a:extLst>
              <a:ext uri="{FF2B5EF4-FFF2-40B4-BE49-F238E27FC236}">
                <a16:creationId xmlns:a16="http://schemas.microsoft.com/office/drawing/2014/main" id="{2AC9EB0B-F2C8-49C3-91E3-7D0F4412E54B}"/>
              </a:ext>
            </a:extLst>
          </p:cNvPr>
          <p:cNvCxnSpPr>
            <a:cxnSpLocks/>
          </p:cNvCxnSpPr>
          <p:nvPr/>
        </p:nvCxnSpPr>
        <p:spPr>
          <a:xfrm>
            <a:off x="2903621" y="3392488"/>
            <a:ext cx="0" cy="3465512"/>
          </a:xfrm>
          <a:prstGeom prst="line">
            <a:avLst/>
          </a:prstGeom>
          <a:ln w="254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EDDD89ED-3168-4211-83AF-F9555990B0AF}"/>
              </a:ext>
            </a:extLst>
          </p:cNvPr>
          <p:cNvCxnSpPr>
            <a:cxnSpLocks/>
          </p:cNvCxnSpPr>
          <p:nvPr/>
        </p:nvCxnSpPr>
        <p:spPr>
          <a:xfrm>
            <a:off x="6174714" y="3392488"/>
            <a:ext cx="0" cy="3465512"/>
          </a:xfrm>
          <a:prstGeom prst="line">
            <a:avLst/>
          </a:prstGeom>
          <a:ln w="254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F83A33E0-4136-44B6-949B-3C6CE1A90A75}"/>
              </a:ext>
            </a:extLst>
          </p:cNvPr>
          <p:cNvCxnSpPr>
            <a:cxnSpLocks/>
          </p:cNvCxnSpPr>
          <p:nvPr/>
        </p:nvCxnSpPr>
        <p:spPr>
          <a:xfrm>
            <a:off x="9805420" y="3427049"/>
            <a:ext cx="0" cy="3465512"/>
          </a:xfrm>
          <a:prstGeom prst="line">
            <a:avLst/>
          </a:prstGeom>
          <a:ln w="254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980D0AAE-6A9B-4B1F-9A3E-BD76B11F1920}"/>
              </a:ext>
            </a:extLst>
          </p:cNvPr>
          <p:cNvCxnSpPr>
            <a:cxnSpLocks/>
            <a:stCxn id="7" idx="2"/>
          </p:cNvCxnSpPr>
          <p:nvPr/>
        </p:nvCxnSpPr>
        <p:spPr>
          <a:xfrm>
            <a:off x="719251" y="5015822"/>
            <a:ext cx="0" cy="759336"/>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a:extLst>
              <a:ext uri="{FF2B5EF4-FFF2-40B4-BE49-F238E27FC236}">
                <a16:creationId xmlns:a16="http://schemas.microsoft.com/office/drawing/2014/main" id="{136F8BA4-ADC5-4B30-A9B8-0A70810769A8}"/>
              </a:ext>
            </a:extLst>
          </p:cNvPr>
          <p:cNvCxnSpPr>
            <a:cxnSpLocks/>
          </p:cNvCxnSpPr>
          <p:nvPr/>
        </p:nvCxnSpPr>
        <p:spPr>
          <a:xfrm>
            <a:off x="3906228" y="5012464"/>
            <a:ext cx="0" cy="759336"/>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eur droit avec flèche 37">
            <a:extLst>
              <a:ext uri="{FF2B5EF4-FFF2-40B4-BE49-F238E27FC236}">
                <a16:creationId xmlns:a16="http://schemas.microsoft.com/office/drawing/2014/main" id="{450D5745-1761-4875-9975-9757CE5CE757}"/>
              </a:ext>
            </a:extLst>
          </p:cNvPr>
          <p:cNvCxnSpPr>
            <a:cxnSpLocks/>
          </p:cNvCxnSpPr>
          <p:nvPr/>
        </p:nvCxnSpPr>
        <p:spPr>
          <a:xfrm flipH="1">
            <a:off x="6881471" y="4690928"/>
            <a:ext cx="562042" cy="1080872"/>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avec flèche 39">
            <a:extLst>
              <a:ext uri="{FF2B5EF4-FFF2-40B4-BE49-F238E27FC236}">
                <a16:creationId xmlns:a16="http://schemas.microsoft.com/office/drawing/2014/main" id="{AAA41144-3DFC-4EEF-855F-72B7E057CC52}"/>
              </a:ext>
            </a:extLst>
          </p:cNvPr>
          <p:cNvCxnSpPr>
            <a:cxnSpLocks/>
          </p:cNvCxnSpPr>
          <p:nvPr/>
        </p:nvCxnSpPr>
        <p:spPr>
          <a:xfrm>
            <a:off x="8261659" y="4690928"/>
            <a:ext cx="656665" cy="1080872"/>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2" name="Espace réservé du contenu 3">
            <a:extLst>
              <a:ext uri="{FF2B5EF4-FFF2-40B4-BE49-F238E27FC236}">
                <a16:creationId xmlns:a16="http://schemas.microsoft.com/office/drawing/2014/main" id="{F0D2BBD3-ABE0-4A7B-AACD-96EC5A1780FD}"/>
              </a:ext>
            </a:extLst>
          </p:cNvPr>
          <p:cNvSpPr txBox="1">
            <a:spLocks/>
          </p:cNvSpPr>
          <p:nvPr/>
        </p:nvSpPr>
        <p:spPr>
          <a:xfrm>
            <a:off x="6703723" y="5012464"/>
            <a:ext cx="2458096" cy="393725"/>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9pPr>
          </a:lstStyle>
          <a:p>
            <a:pPr marL="0" indent="0" algn="ctr" defTabSz="457200">
              <a:lnSpc>
                <a:spcPct val="100000"/>
              </a:lnSpc>
              <a:spcBef>
                <a:spcPts val="0"/>
              </a:spcBef>
              <a:buFontTx/>
              <a:buNone/>
              <a:defRPr/>
            </a:pPr>
            <a:r>
              <a:rPr lang="fr-FR" dirty="0">
                <a:solidFill>
                  <a:srgbClr val="7030A0"/>
                </a:solidFill>
                <a:latin typeface="Trebuchet MS" panose="020B0603020202020204"/>
              </a:rPr>
              <a:t>associe</a:t>
            </a:r>
          </a:p>
        </p:txBody>
      </p:sp>
      <p:cxnSp>
        <p:nvCxnSpPr>
          <p:cNvPr id="43" name="Connecteur droit avec flèche 42">
            <a:extLst>
              <a:ext uri="{FF2B5EF4-FFF2-40B4-BE49-F238E27FC236}">
                <a16:creationId xmlns:a16="http://schemas.microsoft.com/office/drawing/2014/main" id="{AB00C9B4-8D68-461E-8E7A-FFC05E9F499A}"/>
              </a:ext>
            </a:extLst>
          </p:cNvPr>
          <p:cNvCxnSpPr>
            <a:cxnSpLocks/>
          </p:cNvCxnSpPr>
          <p:nvPr/>
        </p:nvCxnSpPr>
        <p:spPr>
          <a:xfrm>
            <a:off x="11036943" y="4690928"/>
            <a:ext cx="0" cy="985254"/>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097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up)">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up)">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up)">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up)">
                                      <p:cBhvr>
                                        <p:cTn id="48" dur="500"/>
                                        <p:tgtEl>
                                          <p:spTgt spid="13"/>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righ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up)">
                                      <p:cBhvr>
                                        <p:cTn id="56" dur="500"/>
                                        <p:tgtEl>
                                          <p:spTgt spid="35"/>
                                        </p:tgtEl>
                                      </p:cBhvr>
                                    </p:animEffect>
                                  </p:childTnLst>
                                </p:cTn>
                              </p:par>
                            </p:childTnLst>
                          </p:cTn>
                        </p:par>
                        <p:par>
                          <p:cTn id="57" fill="hold">
                            <p:stCondLst>
                              <p:cond delay="500"/>
                            </p:stCondLst>
                            <p:childTnLst>
                              <p:par>
                                <p:cTn id="58" presetID="22" presetClass="entr" presetSubtype="1"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up)">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wipe(up)">
                                      <p:cBhvr>
                                        <p:cTn id="65" dur="500"/>
                                        <p:tgtEl>
                                          <p:spTgt spid="29"/>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wipe(left)">
                                      <p:cBhvr>
                                        <p:cTn id="70" dur="500"/>
                                        <p:tgtEl>
                                          <p:spTgt spid="24"/>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wipe(up)">
                                      <p:cBhvr>
                                        <p:cTn id="73" dur="500"/>
                                        <p:tgtEl>
                                          <p:spTgt spid="16"/>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nodeType="click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par>
                                <p:cTn id="84" presetID="22" presetClass="entr" presetSubtype="1" fill="hold" nodeType="withEffect">
                                  <p:stCondLst>
                                    <p:cond delay="0"/>
                                  </p:stCondLst>
                                  <p:childTnLst>
                                    <p:set>
                                      <p:cBhvr>
                                        <p:cTn id="85" dur="1" fill="hold">
                                          <p:stCondLst>
                                            <p:cond delay="0"/>
                                          </p:stCondLst>
                                        </p:cTn>
                                        <p:tgtEl>
                                          <p:spTgt spid="40"/>
                                        </p:tgtEl>
                                        <p:attrNameLst>
                                          <p:attrName>style.visibility</p:attrName>
                                        </p:attrNameLst>
                                      </p:cBhvr>
                                      <p:to>
                                        <p:strVal val="visible"/>
                                      </p:to>
                                    </p:set>
                                    <p:animEffect transition="in" filter="wipe(up)">
                                      <p:cBhvr>
                                        <p:cTn id="86" dur="500"/>
                                        <p:tgtEl>
                                          <p:spTgt spid="40"/>
                                        </p:tgtEl>
                                      </p:cBhvr>
                                    </p:animEffect>
                                  </p:childTnLst>
                                </p:cTn>
                              </p:par>
                            </p:childTnLst>
                          </p:cTn>
                        </p:par>
                        <p:par>
                          <p:cTn id="87" fill="hold">
                            <p:stCondLst>
                              <p:cond delay="500"/>
                            </p:stCondLst>
                            <p:childTnLst>
                              <p:par>
                                <p:cTn id="88" presetID="22" presetClass="entr" presetSubtype="1" fill="hold" grpId="0" nodeType="afterEffect">
                                  <p:stCondLst>
                                    <p:cond delay="0"/>
                                  </p:stCondLst>
                                  <p:childTnLst>
                                    <p:set>
                                      <p:cBhvr>
                                        <p:cTn id="89" dur="1" fill="hold">
                                          <p:stCondLst>
                                            <p:cond delay="0"/>
                                          </p:stCondLst>
                                        </p:cTn>
                                        <p:tgtEl>
                                          <p:spTgt spid="42"/>
                                        </p:tgtEl>
                                        <p:attrNameLst>
                                          <p:attrName>style.visibility</p:attrName>
                                        </p:attrNameLst>
                                      </p:cBhvr>
                                      <p:to>
                                        <p:strVal val="visible"/>
                                      </p:to>
                                    </p:set>
                                    <p:animEffect transition="in" filter="wipe(up)">
                                      <p:cBhvr>
                                        <p:cTn id="90" dur="500"/>
                                        <p:tgtEl>
                                          <p:spTgt spid="42"/>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grpId="0" nodeType="click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wipe(up)">
                                      <p:cBhvr>
                                        <p:cTn id="95" dur="500"/>
                                        <p:tgtEl>
                                          <p:spTgt spid="18"/>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1" fill="hold" grpId="0" nodeType="click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up)">
                                      <p:cBhvr>
                                        <p:cTn id="100" dur="500"/>
                                        <p:tgtEl>
                                          <p:spTgt spid="19"/>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1" fill="hold" nodeType="click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up)">
                                      <p:cBhvr>
                                        <p:cTn id="105" dur="500"/>
                                        <p:tgtEl>
                                          <p:spTgt spid="30"/>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1" fill="hold" grpId="0" nodeType="clickEffect">
                                  <p:stCondLst>
                                    <p:cond delay="0"/>
                                  </p:stCondLst>
                                  <p:childTnLst>
                                    <p:set>
                                      <p:cBhvr>
                                        <p:cTn id="109" dur="1" fill="hold">
                                          <p:stCondLst>
                                            <p:cond delay="0"/>
                                          </p:stCondLst>
                                        </p:cTn>
                                        <p:tgtEl>
                                          <p:spTgt spid="25"/>
                                        </p:tgtEl>
                                        <p:attrNameLst>
                                          <p:attrName>style.visibility</p:attrName>
                                        </p:attrNameLst>
                                      </p:cBhvr>
                                      <p:to>
                                        <p:strVal val="visible"/>
                                      </p:to>
                                    </p:set>
                                    <p:animEffect transition="in" filter="wipe(up)">
                                      <p:cBhvr>
                                        <p:cTn id="110" dur="500"/>
                                        <p:tgtEl>
                                          <p:spTgt spid="25"/>
                                        </p:tgtEl>
                                      </p:cBhvr>
                                    </p:animEffect>
                                  </p:childTnLst>
                                </p:cTn>
                              </p:par>
                              <p:par>
                                <p:cTn id="111" presetID="22" presetClass="entr" presetSubtype="1" fill="hold" grpId="0" nodeType="withEffect">
                                  <p:stCondLst>
                                    <p:cond delay="0"/>
                                  </p:stCondLst>
                                  <p:childTnLst>
                                    <p:set>
                                      <p:cBhvr>
                                        <p:cTn id="112" dur="1" fill="hold">
                                          <p:stCondLst>
                                            <p:cond delay="0"/>
                                          </p:stCondLst>
                                        </p:cTn>
                                        <p:tgtEl>
                                          <p:spTgt spid="20"/>
                                        </p:tgtEl>
                                        <p:attrNameLst>
                                          <p:attrName>style.visibility</p:attrName>
                                        </p:attrNameLst>
                                      </p:cBhvr>
                                      <p:to>
                                        <p:strVal val="visible"/>
                                      </p:to>
                                    </p:set>
                                    <p:animEffect transition="in" filter="wipe(up)">
                                      <p:cBhvr>
                                        <p:cTn id="113" dur="500"/>
                                        <p:tgtEl>
                                          <p:spTgt spid="20"/>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1" fill="hold" grpId="0" nodeType="clickEffect">
                                  <p:stCondLst>
                                    <p:cond delay="0"/>
                                  </p:stCondLst>
                                  <p:childTnLst>
                                    <p:set>
                                      <p:cBhvr>
                                        <p:cTn id="117" dur="1" fill="hold">
                                          <p:stCondLst>
                                            <p:cond delay="0"/>
                                          </p:stCondLst>
                                        </p:cTn>
                                        <p:tgtEl>
                                          <p:spTgt spid="21"/>
                                        </p:tgtEl>
                                        <p:attrNameLst>
                                          <p:attrName>style.visibility</p:attrName>
                                        </p:attrNameLst>
                                      </p:cBhvr>
                                      <p:to>
                                        <p:strVal val="visible"/>
                                      </p:to>
                                    </p:set>
                                    <p:animEffect transition="in" filter="wipe(up)">
                                      <p:cBhvr>
                                        <p:cTn id="118" dur="500"/>
                                        <p:tgtEl>
                                          <p:spTgt spid="21"/>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1" fill="hold" nodeType="clickEffect">
                                  <p:stCondLst>
                                    <p:cond delay="0"/>
                                  </p:stCondLst>
                                  <p:childTnLst>
                                    <p:set>
                                      <p:cBhvr>
                                        <p:cTn id="122" dur="1" fill="hold">
                                          <p:stCondLst>
                                            <p:cond delay="0"/>
                                          </p:stCondLst>
                                        </p:cTn>
                                        <p:tgtEl>
                                          <p:spTgt spid="43"/>
                                        </p:tgtEl>
                                        <p:attrNameLst>
                                          <p:attrName>style.visibility</p:attrName>
                                        </p:attrNameLst>
                                      </p:cBhvr>
                                      <p:to>
                                        <p:strVal val="visible"/>
                                      </p:to>
                                    </p:set>
                                    <p:animEffect transition="in" filter="wipe(up)">
                                      <p:cBhvr>
                                        <p:cTn id="123" dur="500"/>
                                        <p:tgtEl>
                                          <p:spTgt spid="43"/>
                                        </p:tgtEl>
                                      </p:cBhvr>
                                    </p:animEffect>
                                  </p:childTnLst>
                                </p:cTn>
                              </p:par>
                              <p:par>
                                <p:cTn id="124" presetID="22" presetClass="entr" presetSubtype="1" fill="hold" grpId="0" nodeType="withEffect">
                                  <p:stCondLst>
                                    <p:cond delay="0"/>
                                  </p:stCondLst>
                                  <p:childTnLst>
                                    <p:set>
                                      <p:cBhvr>
                                        <p:cTn id="125" dur="1" fill="hold">
                                          <p:stCondLst>
                                            <p:cond delay="0"/>
                                          </p:stCondLst>
                                        </p:cTn>
                                        <p:tgtEl>
                                          <p:spTgt spid="22"/>
                                        </p:tgtEl>
                                        <p:attrNameLst>
                                          <p:attrName>style.visibility</p:attrName>
                                        </p:attrNameLst>
                                      </p:cBhvr>
                                      <p:to>
                                        <p:strVal val="visible"/>
                                      </p:to>
                                    </p:set>
                                    <p:animEffect transition="in" filter="wipe(up)">
                                      <p:cBhvr>
                                        <p:cTn id="1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4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BAFECC-1646-4261-A3B2-C253740DF2EB}"/>
              </a:ext>
            </a:extLst>
          </p:cNvPr>
          <p:cNvSpPr>
            <a:spLocks noGrp="1"/>
          </p:cNvSpPr>
          <p:nvPr>
            <p:ph type="title"/>
          </p:nvPr>
        </p:nvSpPr>
        <p:spPr/>
        <p:txBody>
          <a:bodyPr/>
          <a:lstStyle/>
          <a:p>
            <a:r>
              <a:rPr lang="fr-FR" dirty="0"/>
              <a:t>Répondre aux BEP des élèves : le PAP</a:t>
            </a:r>
          </a:p>
        </p:txBody>
      </p:sp>
      <p:sp>
        <p:nvSpPr>
          <p:cNvPr id="5" name="Espace réservé du contenu 2">
            <a:extLst>
              <a:ext uri="{FF2B5EF4-FFF2-40B4-BE49-F238E27FC236}">
                <a16:creationId xmlns:a16="http://schemas.microsoft.com/office/drawing/2014/main" id="{6494DC15-2527-4139-AE59-417EF05945A6}"/>
              </a:ext>
            </a:extLst>
          </p:cNvPr>
          <p:cNvSpPr txBox="1">
            <a:spLocks/>
          </p:cNvSpPr>
          <p:nvPr/>
        </p:nvSpPr>
        <p:spPr>
          <a:xfrm>
            <a:off x="2624889" y="1834166"/>
            <a:ext cx="6942221" cy="80611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200000"/>
              </a:lnSpc>
              <a:spcBef>
                <a:spcPts val="1000"/>
              </a:spcBef>
              <a:spcAft>
                <a:spcPts val="0"/>
              </a:spcAft>
              <a:buClrTx/>
              <a:buSzTx/>
              <a:buFont typeface="Arial" panose="020B0604020202020204" pitchFamily="34" charset="0"/>
              <a:buNone/>
              <a:tabLst/>
              <a:defRPr/>
            </a:pPr>
            <a:r>
              <a:rPr lang="fr-FR" dirty="0">
                <a:latin typeface="Trebuchet MS" panose="020B0603020202020204"/>
              </a:rPr>
              <a:t>PLAN D’ACCOMPAGNEMENT PERSONNALISE</a:t>
            </a:r>
            <a:endParaRPr kumimoji="0" lang="fr-FR" sz="2400" b="0" i="0" u="none" strike="noStrike" kern="1200" cap="none" spc="0" normalizeH="0" baseline="0" noProof="0" dirty="0">
              <a:ln>
                <a:noFill/>
              </a:ln>
              <a:effectLst/>
              <a:uLnTx/>
              <a:uFillTx/>
              <a:latin typeface="Trebuchet MS" panose="020B0603020202020204"/>
              <a:ea typeface="+mn-ea"/>
              <a:cs typeface="+mn-cs"/>
            </a:endParaRPr>
          </a:p>
        </p:txBody>
      </p:sp>
      <p:sp>
        <p:nvSpPr>
          <p:cNvPr id="3" name="Rectangle : coins arrondis 2">
            <a:extLst>
              <a:ext uri="{FF2B5EF4-FFF2-40B4-BE49-F238E27FC236}">
                <a16:creationId xmlns:a16="http://schemas.microsoft.com/office/drawing/2014/main" id="{10BB0623-97A9-4FCE-8E35-E8C0AB587DCA}"/>
              </a:ext>
            </a:extLst>
          </p:cNvPr>
          <p:cNvSpPr/>
          <p:nvPr/>
        </p:nvSpPr>
        <p:spPr>
          <a:xfrm>
            <a:off x="155196" y="2053389"/>
            <a:ext cx="11881607" cy="461025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PERMET DE </a:t>
            </a:r>
          </a:p>
          <a:p>
            <a:endParaRPr lang="fr-FR" sz="2400" dirty="0"/>
          </a:p>
          <a:p>
            <a:r>
              <a:rPr lang="fr-FR" sz="2400" dirty="0"/>
              <a:t>Le plan d’accompagnement personnalisé permet </a:t>
            </a:r>
            <a:r>
              <a:rPr lang="fr-FR" sz="2400" u="sng" dirty="0"/>
              <a:t>de bénéficier d’aménagements et d’adaptations de nature exclusivement pédagogique. </a:t>
            </a:r>
          </a:p>
          <a:p>
            <a:endParaRPr lang="fr-FR" sz="2400" dirty="0"/>
          </a:p>
          <a:p>
            <a:r>
              <a:rPr lang="fr-FR" sz="2400" dirty="0"/>
              <a:t>Il permet également à l’élève </a:t>
            </a:r>
            <a:r>
              <a:rPr lang="fr-FR" sz="2400" u="sng" dirty="0"/>
              <a:t>d’utiliser le matériel informatique de l’établissement scolaire ou son propre matériel informatique</a:t>
            </a:r>
            <a:r>
              <a:rPr lang="fr-FR" sz="2400" dirty="0"/>
              <a:t>.</a:t>
            </a:r>
          </a:p>
          <a:p>
            <a:endParaRPr lang="fr-FR" sz="2400" dirty="0"/>
          </a:p>
          <a:p>
            <a:r>
              <a:rPr lang="fr-FR" sz="2400" dirty="0"/>
              <a:t>Il donne droit, sous condition d’une demande préalable, à des aménagements d’examen (</a:t>
            </a:r>
            <a:r>
              <a:rPr lang="fr-FR" sz="2400" dirty="0" err="1"/>
              <a:t>cf</a:t>
            </a:r>
            <a:r>
              <a:rPr lang="fr-FR" sz="2400" dirty="0"/>
              <a:t> site Académie Lille, partie examens et concours).</a:t>
            </a:r>
          </a:p>
          <a:p>
            <a:endParaRPr lang="fr-FR" sz="2800" dirty="0"/>
          </a:p>
        </p:txBody>
      </p:sp>
    </p:spTree>
    <p:extLst>
      <p:ext uri="{BB962C8B-B14F-4D97-AF65-F5344CB8AC3E}">
        <p14:creationId xmlns:p14="http://schemas.microsoft.com/office/powerpoint/2010/main" val="2985130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BAFECC-1646-4261-A3B2-C253740DF2EB}"/>
              </a:ext>
            </a:extLst>
          </p:cNvPr>
          <p:cNvSpPr>
            <a:spLocks noGrp="1"/>
          </p:cNvSpPr>
          <p:nvPr>
            <p:ph type="title"/>
          </p:nvPr>
        </p:nvSpPr>
        <p:spPr/>
        <p:txBody>
          <a:bodyPr/>
          <a:lstStyle/>
          <a:p>
            <a:r>
              <a:rPr lang="fr-FR" dirty="0"/>
              <a:t>Répondre aux BEP des élèves : le PAP</a:t>
            </a:r>
          </a:p>
        </p:txBody>
      </p:sp>
      <p:sp>
        <p:nvSpPr>
          <p:cNvPr id="5" name="Espace réservé du contenu 2">
            <a:extLst>
              <a:ext uri="{FF2B5EF4-FFF2-40B4-BE49-F238E27FC236}">
                <a16:creationId xmlns:a16="http://schemas.microsoft.com/office/drawing/2014/main" id="{6494DC15-2527-4139-AE59-417EF05945A6}"/>
              </a:ext>
            </a:extLst>
          </p:cNvPr>
          <p:cNvSpPr txBox="1">
            <a:spLocks/>
          </p:cNvSpPr>
          <p:nvPr/>
        </p:nvSpPr>
        <p:spPr>
          <a:xfrm>
            <a:off x="2624889" y="1834166"/>
            <a:ext cx="6942221" cy="80611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200000"/>
              </a:lnSpc>
              <a:spcBef>
                <a:spcPts val="1000"/>
              </a:spcBef>
              <a:spcAft>
                <a:spcPts val="0"/>
              </a:spcAft>
              <a:buClrTx/>
              <a:buSzTx/>
              <a:buFont typeface="Arial" panose="020B0604020202020204" pitchFamily="34" charset="0"/>
              <a:buNone/>
              <a:tabLst/>
              <a:defRPr/>
            </a:pPr>
            <a:r>
              <a:rPr lang="fr-FR" dirty="0">
                <a:latin typeface="Trebuchet MS" panose="020B0603020202020204"/>
              </a:rPr>
              <a:t>PLAN D’ACCOMPAGNEMENT PERSONNALISE</a:t>
            </a:r>
            <a:endParaRPr kumimoji="0" lang="fr-FR" sz="2400" b="0" i="0" u="none" strike="noStrike" kern="1200" cap="none" spc="0" normalizeH="0" baseline="0" noProof="0" dirty="0">
              <a:ln>
                <a:noFill/>
              </a:ln>
              <a:effectLst/>
              <a:uLnTx/>
              <a:uFillTx/>
              <a:latin typeface="Trebuchet MS" panose="020B0603020202020204"/>
              <a:ea typeface="+mn-ea"/>
              <a:cs typeface="+mn-cs"/>
            </a:endParaRPr>
          </a:p>
        </p:txBody>
      </p:sp>
      <p:sp>
        <p:nvSpPr>
          <p:cNvPr id="3" name="Rectangle : coins arrondis 2">
            <a:extLst>
              <a:ext uri="{FF2B5EF4-FFF2-40B4-BE49-F238E27FC236}">
                <a16:creationId xmlns:a16="http://schemas.microsoft.com/office/drawing/2014/main" id="{10BB0623-97A9-4FCE-8E35-E8C0AB587DCA}"/>
              </a:ext>
            </a:extLst>
          </p:cNvPr>
          <p:cNvSpPr/>
          <p:nvPr/>
        </p:nvSpPr>
        <p:spPr>
          <a:xfrm>
            <a:off x="155196" y="2053389"/>
            <a:ext cx="11881607" cy="461025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dirty="0">
                <a:hlinkClick r:id="rId3" action="ppaction://hlinkfile"/>
              </a:rPr>
              <a:t>PAP</a:t>
            </a:r>
            <a:endParaRPr lang="fr-FR" sz="6000" dirty="0"/>
          </a:p>
          <a:p>
            <a:endParaRPr lang="fr-FR" sz="2800" dirty="0"/>
          </a:p>
        </p:txBody>
      </p:sp>
    </p:spTree>
    <p:extLst>
      <p:ext uri="{BB962C8B-B14F-4D97-AF65-F5344CB8AC3E}">
        <p14:creationId xmlns:p14="http://schemas.microsoft.com/office/powerpoint/2010/main" val="3781397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BAFECC-1646-4261-A3B2-C253740DF2EB}"/>
              </a:ext>
            </a:extLst>
          </p:cNvPr>
          <p:cNvSpPr>
            <a:spLocks noGrp="1"/>
          </p:cNvSpPr>
          <p:nvPr>
            <p:ph type="title"/>
          </p:nvPr>
        </p:nvSpPr>
        <p:spPr/>
        <p:txBody>
          <a:bodyPr/>
          <a:lstStyle/>
          <a:p>
            <a:r>
              <a:rPr lang="fr-FR" dirty="0"/>
              <a:t>Répondre aux BEP des élèves : le PPS</a:t>
            </a:r>
          </a:p>
        </p:txBody>
      </p:sp>
      <p:sp>
        <p:nvSpPr>
          <p:cNvPr id="5" name="Espace réservé du contenu 2">
            <a:extLst>
              <a:ext uri="{FF2B5EF4-FFF2-40B4-BE49-F238E27FC236}">
                <a16:creationId xmlns:a16="http://schemas.microsoft.com/office/drawing/2014/main" id="{6494DC15-2527-4139-AE59-417EF05945A6}"/>
              </a:ext>
            </a:extLst>
          </p:cNvPr>
          <p:cNvSpPr txBox="1">
            <a:spLocks/>
          </p:cNvSpPr>
          <p:nvPr/>
        </p:nvSpPr>
        <p:spPr>
          <a:xfrm>
            <a:off x="2624889" y="1834166"/>
            <a:ext cx="6942221" cy="80611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200000"/>
              </a:lnSpc>
              <a:spcBef>
                <a:spcPts val="1000"/>
              </a:spcBef>
              <a:spcAft>
                <a:spcPts val="0"/>
              </a:spcAft>
              <a:buClrTx/>
              <a:buSzTx/>
              <a:buFont typeface="Arial" panose="020B0604020202020204" pitchFamily="34" charset="0"/>
              <a:buNone/>
              <a:tabLst/>
              <a:defRPr/>
            </a:pPr>
            <a:r>
              <a:rPr kumimoji="0" lang="fr-FR" sz="2400" b="0" i="0" u="none" strike="noStrike" kern="1200" cap="none" spc="0" normalizeH="0" baseline="0" noProof="0" dirty="0">
                <a:ln>
                  <a:noFill/>
                </a:ln>
                <a:solidFill>
                  <a:prstClr val="white"/>
                </a:solidFill>
                <a:effectLst/>
                <a:uLnTx/>
                <a:uFillTx/>
                <a:latin typeface="Trebuchet MS" panose="020B0603020202020204"/>
                <a:ea typeface="+mn-ea"/>
                <a:cs typeface="+mn-cs"/>
              </a:rPr>
              <a:t>Projet Personnalité de Scolarisation</a:t>
            </a:r>
          </a:p>
        </p:txBody>
      </p:sp>
      <p:sp>
        <p:nvSpPr>
          <p:cNvPr id="3" name="Rectangle : coins arrondis 2">
            <a:extLst>
              <a:ext uri="{FF2B5EF4-FFF2-40B4-BE49-F238E27FC236}">
                <a16:creationId xmlns:a16="http://schemas.microsoft.com/office/drawing/2014/main" id="{10BB0623-97A9-4FCE-8E35-E8C0AB587DCA}"/>
              </a:ext>
            </a:extLst>
          </p:cNvPr>
          <p:cNvSpPr/>
          <p:nvPr/>
        </p:nvSpPr>
        <p:spPr>
          <a:xfrm>
            <a:off x="155195" y="2640281"/>
            <a:ext cx="11881607" cy="3922293"/>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ELEVES CONCERNES</a:t>
            </a:r>
          </a:p>
          <a:p>
            <a:endParaRPr lang="fr-FR" sz="2000" dirty="0"/>
          </a:p>
          <a:p>
            <a:r>
              <a:rPr lang="fr-FR" sz="2000" dirty="0"/>
              <a:t>Enfants dont la situation répond à la définition du handicap telle qu’elle est posée dans l’article 2 de la loi de 2005 : </a:t>
            </a:r>
          </a:p>
          <a:p>
            <a:endParaRPr lang="fr-FR" sz="2000" dirty="0"/>
          </a:p>
          <a:p>
            <a:r>
              <a:rPr lang="fr-FR" sz="2000" dirty="0"/>
              <a:t>« </a:t>
            </a:r>
            <a:r>
              <a:rPr lang="fr-FR" sz="2000" i="1" dirty="0"/>
              <a:t>toute limitation d’activité ou</a:t>
            </a:r>
            <a:r>
              <a:rPr lang="fr-FR" sz="2000" dirty="0"/>
              <a:t> </a:t>
            </a:r>
            <a:r>
              <a:rPr lang="fr-FR" sz="2000" i="1" dirty="0"/>
              <a:t>restriction de participation à la vie en société subie dans son environnement par une personne en raison d’une altération substantielle, durable ou définitive d’une ou plusieurs fonctions physiques, sensorielles, mentales, cognitives, psychiques, d’un polyhandicap ou d’un trouble de santé invalidant</a:t>
            </a:r>
            <a:r>
              <a:rPr lang="fr-FR" sz="2000" dirty="0"/>
              <a:t> » et pour lesquels la MDPH s’est prononcée sur la situation de handicap.</a:t>
            </a:r>
            <a:endParaRPr kumimoji="0" lang="fr-FR" sz="20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043467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BAFECC-1646-4261-A3B2-C253740DF2EB}"/>
              </a:ext>
            </a:extLst>
          </p:cNvPr>
          <p:cNvSpPr>
            <a:spLocks noGrp="1"/>
          </p:cNvSpPr>
          <p:nvPr>
            <p:ph type="title"/>
          </p:nvPr>
        </p:nvSpPr>
        <p:spPr/>
        <p:txBody>
          <a:bodyPr/>
          <a:lstStyle/>
          <a:p>
            <a:r>
              <a:rPr lang="fr-FR" dirty="0"/>
              <a:t>Répondre aux BEP des élèves : le PPS</a:t>
            </a:r>
          </a:p>
        </p:txBody>
      </p:sp>
      <p:sp>
        <p:nvSpPr>
          <p:cNvPr id="3" name="Rectangle : coins arrondis 2">
            <a:extLst>
              <a:ext uri="{FF2B5EF4-FFF2-40B4-BE49-F238E27FC236}">
                <a16:creationId xmlns:a16="http://schemas.microsoft.com/office/drawing/2014/main" id="{10BB0623-97A9-4FCE-8E35-E8C0AB587DCA}"/>
              </a:ext>
            </a:extLst>
          </p:cNvPr>
          <p:cNvSpPr/>
          <p:nvPr/>
        </p:nvSpPr>
        <p:spPr>
          <a:xfrm>
            <a:off x="155195" y="2113614"/>
            <a:ext cx="11881607" cy="45270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 dirty="0"/>
          </a:p>
          <a:p>
            <a:pPr algn="ctr"/>
            <a:endParaRPr lang="fr-FR" sz="100" dirty="0"/>
          </a:p>
          <a:p>
            <a:pPr algn="ctr"/>
            <a:endParaRPr lang="fr-FR" sz="100" dirty="0"/>
          </a:p>
          <a:p>
            <a:pPr algn="ctr"/>
            <a:endParaRPr lang="fr-FR" sz="100" dirty="0"/>
          </a:p>
          <a:p>
            <a:pPr algn="ctr"/>
            <a:endParaRPr lang="fr-FR" sz="100" dirty="0"/>
          </a:p>
          <a:p>
            <a:pPr algn="ctr"/>
            <a:endParaRPr lang="fr-FR" sz="100" dirty="0"/>
          </a:p>
          <a:p>
            <a:pPr algn="ctr"/>
            <a:r>
              <a:rPr lang="fr-FR" sz="2400" dirty="0"/>
              <a:t>OBJECTIFS</a:t>
            </a:r>
          </a:p>
          <a:p>
            <a:endParaRPr lang="fr-FR" sz="1900" dirty="0"/>
          </a:p>
          <a:p>
            <a:r>
              <a:rPr lang="fr-FR" sz="1900" b="1" u="sng" dirty="0"/>
              <a:t>Organise le déroulement </a:t>
            </a:r>
            <a:r>
              <a:rPr lang="fr-FR" sz="1900" u="sng" dirty="0"/>
              <a:t>de la scolarité</a:t>
            </a:r>
            <a:r>
              <a:rPr lang="fr-FR" sz="1900" dirty="0"/>
              <a:t> de l’élève handicapé et assure la cohérence, la qualité des accompagnements et des aides nécessaires à partir d’une évaluation globale de la situation et des besoins de l’élève (article L-112-2 du CE).</a:t>
            </a:r>
          </a:p>
          <a:p>
            <a:endParaRPr lang="fr-FR" sz="1900" dirty="0"/>
          </a:p>
          <a:p>
            <a:r>
              <a:rPr lang="fr-FR" sz="1900" b="1" u="sng" dirty="0"/>
              <a:t>Feuille de route </a:t>
            </a:r>
            <a:r>
              <a:rPr lang="fr-FR" sz="1900" u="sng" dirty="0"/>
              <a:t>du parcours de scolarisation </a:t>
            </a:r>
            <a:r>
              <a:rPr lang="fr-FR" sz="1900" dirty="0"/>
              <a:t>de l’enfant en situation de handicap.</a:t>
            </a:r>
          </a:p>
          <a:p>
            <a:r>
              <a:rPr lang="fr-FR" sz="1900" dirty="0"/>
              <a:t>Il « détermine et coordonne » les modalités de déroulement de la scolarité et les actions pédagogiques, éducatives, sociales, médicales et paramédicales répondant aux besoins de l’élève.</a:t>
            </a:r>
          </a:p>
          <a:p>
            <a:endParaRPr lang="fr-FR" sz="1900" dirty="0"/>
          </a:p>
          <a:p>
            <a:r>
              <a:rPr lang="fr-FR" sz="1900" u="sng" dirty="0"/>
              <a:t>O</a:t>
            </a:r>
            <a:r>
              <a:rPr lang="fr-FR" sz="1900" b="1" u="sng" dirty="0"/>
              <a:t>util de suivi </a:t>
            </a:r>
            <a:r>
              <a:rPr lang="fr-FR" sz="1900" dirty="0"/>
              <a:t>qui court sur la totalité du parcours de scolarisation et fait l’objet d’un suivi annuel par l’équipe de suivi de la scolarisation (ESS). Il est révisable au moins à chaque changement de cycle et à chaque fois que la situation de l’élève le nécessite.</a:t>
            </a:r>
            <a:endParaRPr kumimoji="0" lang="fr-FR" sz="19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216654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Connecteur droit avec flèche 42">
            <a:extLst>
              <a:ext uri="{FF2B5EF4-FFF2-40B4-BE49-F238E27FC236}">
                <a16:creationId xmlns:a16="http://schemas.microsoft.com/office/drawing/2014/main" id="{AB00C9B4-8D68-461E-8E7A-FFC05E9F499A}"/>
              </a:ext>
            </a:extLst>
          </p:cNvPr>
          <p:cNvCxnSpPr>
            <a:cxnSpLocks/>
            <a:endCxn id="22" idx="0"/>
          </p:cNvCxnSpPr>
          <p:nvPr/>
        </p:nvCxnSpPr>
        <p:spPr>
          <a:xfrm>
            <a:off x="10988881" y="3615234"/>
            <a:ext cx="7203" cy="1573190"/>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9" name="Espace réservé du contenu 3">
            <a:extLst>
              <a:ext uri="{FF2B5EF4-FFF2-40B4-BE49-F238E27FC236}">
                <a16:creationId xmlns:a16="http://schemas.microsoft.com/office/drawing/2014/main" id="{8E6D2EA9-681C-4D03-8C85-95FD45BE366A}"/>
              </a:ext>
            </a:extLst>
          </p:cNvPr>
          <p:cNvSpPr txBox="1">
            <a:spLocks/>
          </p:cNvSpPr>
          <p:nvPr/>
        </p:nvSpPr>
        <p:spPr>
          <a:xfrm>
            <a:off x="6611759" y="5406190"/>
            <a:ext cx="2834048" cy="90034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9pPr>
          </a:lstStyle>
          <a:p>
            <a:pPr marL="0" indent="0" algn="ctr" defTabSz="457200">
              <a:lnSpc>
                <a:spcPct val="100000"/>
              </a:lnSpc>
              <a:spcBef>
                <a:spcPts val="0"/>
              </a:spcBef>
              <a:buFontTx/>
              <a:buNone/>
              <a:defRPr/>
            </a:pPr>
            <a:r>
              <a:rPr lang="fr-FR" sz="2000" dirty="0">
                <a:solidFill>
                  <a:srgbClr val="00B050"/>
                </a:solidFill>
                <a:latin typeface="Trebuchet MS" panose="020B0603020202020204"/>
              </a:rPr>
              <a:t>Projet Personnalisé de Scolarisation</a:t>
            </a:r>
          </a:p>
        </p:txBody>
      </p:sp>
      <p:cxnSp>
        <p:nvCxnSpPr>
          <p:cNvPr id="38" name="Connecteur droit avec flèche 37">
            <a:extLst>
              <a:ext uri="{FF2B5EF4-FFF2-40B4-BE49-F238E27FC236}">
                <a16:creationId xmlns:a16="http://schemas.microsoft.com/office/drawing/2014/main" id="{450D5745-1761-4875-9975-9757CE5CE757}"/>
              </a:ext>
            </a:extLst>
          </p:cNvPr>
          <p:cNvCxnSpPr>
            <a:cxnSpLocks/>
          </p:cNvCxnSpPr>
          <p:nvPr/>
        </p:nvCxnSpPr>
        <p:spPr>
          <a:xfrm>
            <a:off x="7968588" y="3194520"/>
            <a:ext cx="0" cy="2366607"/>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5" name="Espace réservé du contenu 3">
            <a:extLst>
              <a:ext uri="{FF2B5EF4-FFF2-40B4-BE49-F238E27FC236}">
                <a16:creationId xmlns:a16="http://schemas.microsoft.com/office/drawing/2014/main" id="{39B319EC-8BA3-4A3B-AEA8-2A2A98A0AC38}"/>
              </a:ext>
            </a:extLst>
          </p:cNvPr>
          <p:cNvSpPr txBox="1">
            <a:spLocks/>
          </p:cNvSpPr>
          <p:nvPr/>
        </p:nvSpPr>
        <p:spPr>
          <a:xfrm>
            <a:off x="3075923" y="5406189"/>
            <a:ext cx="2983565" cy="90034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9pPr>
          </a:lstStyle>
          <a:p>
            <a:pPr marL="0" indent="0">
              <a:buFont typeface="Arial" panose="020B0604020202020204" pitchFamily="34" charset="0"/>
              <a:buNone/>
            </a:pPr>
            <a:endParaRPr lang="fr-FR" dirty="0">
              <a:solidFill>
                <a:srgbClr val="7030A0"/>
              </a:solidFill>
            </a:endParaRPr>
          </a:p>
          <a:p>
            <a:pPr marL="0" indent="0" algn="ctr" defTabSz="457200">
              <a:lnSpc>
                <a:spcPct val="100000"/>
              </a:lnSpc>
              <a:spcBef>
                <a:spcPts val="0"/>
              </a:spcBef>
              <a:buFontTx/>
              <a:buNone/>
              <a:defRPr/>
            </a:pPr>
            <a:r>
              <a:rPr lang="fr-FR" sz="4600" dirty="0">
                <a:solidFill>
                  <a:srgbClr val="00B050"/>
                </a:solidFill>
                <a:latin typeface="Trebuchet MS" panose="020B0603020202020204"/>
              </a:rPr>
              <a:t>Situation de l’élève</a:t>
            </a:r>
          </a:p>
        </p:txBody>
      </p:sp>
      <p:cxnSp>
        <p:nvCxnSpPr>
          <p:cNvPr id="35" name="Connecteur droit avec flèche 34">
            <a:extLst>
              <a:ext uri="{FF2B5EF4-FFF2-40B4-BE49-F238E27FC236}">
                <a16:creationId xmlns:a16="http://schemas.microsoft.com/office/drawing/2014/main" id="{136F8BA4-ADC5-4B30-A9B8-0A70810769A8}"/>
              </a:ext>
            </a:extLst>
          </p:cNvPr>
          <p:cNvCxnSpPr>
            <a:cxnSpLocks/>
          </p:cNvCxnSpPr>
          <p:nvPr/>
        </p:nvCxnSpPr>
        <p:spPr>
          <a:xfrm>
            <a:off x="4547912" y="3296870"/>
            <a:ext cx="0" cy="2379312"/>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 name="Espace réservé du contenu 3">
            <a:extLst>
              <a:ext uri="{FF2B5EF4-FFF2-40B4-BE49-F238E27FC236}">
                <a16:creationId xmlns:a16="http://schemas.microsoft.com/office/drawing/2014/main" id="{829D2066-319C-4FCC-BF7E-C6A3E5328FF0}"/>
              </a:ext>
            </a:extLst>
          </p:cNvPr>
          <p:cNvSpPr>
            <a:spLocks noGrp="1"/>
          </p:cNvSpPr>
          <p:nvPr>
            <p:ph idx="1"/>
          </p:nvPr>
        </p:nvSpPr>
        <p:spPr>
          <a:xfrm>
            <a:off x="5100396" y="1629377"/>
            <a:ext cx="1918184" cy="63091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lstStyle/>
          <a:p>
            <a:pPr marL="0" indent="0">
              <a:buNone/>
            </a:pPr>
            <a:endParaRPr lang="fr-FR" dirty="0"/>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4600" b="0" i="0" u="none" strike="noStrike" kern="1200" cap="none" spc="0" normalizeH="0" baseline="0" noProof="0" dirty="0">
                <a:ln>
                  <a:noFill/>
                </a:ln>
                <a:solidFill>
                  <a:prstClr val="white"/>
                </a:solidFill>
                <a:effectLst/>
                <a:uLnTx/>
                <a:uFillTx/>
                <a:latin typeface="Trebuchet MS" panose="020B0603020202020204"/>
                <a:ea typeface="+mn-ea"/>
                <a:cs typeface="+mn-cs"/>
              </a:rPr>
              <a:t>Procédure</a:t>
            </a:r>
          </a:p>
        </p:txBody>
      </p:sp>
      <p:sp>
        <p:nvSpPr>
          <p:cNvPr id="5" name="Titre 1">
            <a:extLst>
              <a:ext uri="{FF2B5EF4-FFF2-40B4-BE49-F238E27FC236}">
                <a16:creationId xmlns:a16="http://schemas.microsoft.com/office/drawing/2014/main" id="{CD18FDE3-CD16-4299-8DB3-5137CCB9223F}"/>
              </a:ext>
            </a:extLst>
          </p:cNvPr>
          <p:cNvSpPr>
            <a:spLocks noGrp="1"/>
          </p:cNvSpPr>
          <p:nvPr>
            <p:ph type="title"/>
          </p:nvPr>
        </p:nvSpPr>
        <p:spPr>
          <a:xfrm>
            <a:off x="680321" y="753228"/>
            <a:ext cx="9613861" cy="1080938"/>
          </a:xfrm>
        </p:spPr>
        <p:txBody>
          <a:bodyPr/>
          <a:lstStyle/>
          <a:p>
            <a:r>
              <a:rPr lang="fr-FR" dirty="0"/>
              <a:t>Répondre aux BEP des élèves : le PPS</a:t>
            </a:r>
          </a:p>
        </p:txBody>
      </p:sp>
      <p:sp>
        <p:nvSpPr>
          <p:cNvPr id="6" name="Espace réservé du contenu 3">
            <a:extLst>
              <a:ext uri="{FF2B5EF4-FFF2-40B4-BE49-F238E27FC236}">
                <a16:creationId xmlns:a16="http://schemas.microsoft.com/office/drawing/2014/main" id="{99C765DA-00BC-4108-B5C1-E1837997B903}"/>
              </a:ext>
            </a:extLst>
          </p:cNvPr>
          <p:cNvSpPr txBox="1">
            <a:spLocks/>
          </p:cNvSpPr>
          <p:nvPr/>
        </p:nvSpPr>
        <p:spPr>
          <a:xfrm>
            <a:off x="479410" y="2528544"/>
            <a:ext cx="1918184" cy="86394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9pPr>
          </a:lstStyle>
          <a:p>
            <a:pPr marL="0" indent="0">
              <a:buFont typeface="Arial" panose="020B0604020202020204" pitchFamily="34" charset="0"/>
              <a:buNone/>
            </a:pPr>
            <a:endParaRPr lang="fr-FR" dirty="0"/>
          </a:p>
          <a:p>
            <a:pPr marL="0" indent="0" algn="ctr" defTabSz="457200">
              <a:lnSpc>
                <a:spcPct val="100000"/>
              </a:lnSpc>
              <a:spcBef>
                <a:spcPts val="0"/>
              </a:spcBef>
              <a:buFontTx/>
              <a:buNone/>
              <a:defRPr/>
            </a:pPr>
            <a:r>
              <a:rPr lang="fr-FR" sz="4600" dirty="0">
                <a:solidFill>
                  <a:prstClr val="white"/>
                </a:solidFill>
                <a:latin typeface="Trebuchet MS" panose="020B0603020202020204"/>
              </a:rPr>
              <a:t>Famille</a:t>
            </a:r>
          </a:p>
        </p:txBody>
      </p:sp>
      <p:sp>
        <p:nvSpPr>
          <p:cNvPr id="10" name="Espace réservé du contenu 3">
            <a:extLst>
              <a:ext uri="{FF2B5EF4-FFF2-40B4-BE49-F238E27FC236}">
                <a16:creationId xmlns:a16="http://schemas.microsoft.com/office/drawing/2014/main" id="{F7BB66A7-4F49-4AAB-91B1-EABC3C36CF20}"/>
              </a:ext>
            </a:extLst>
          </p:cNvPr>
          <p:cNvSpPr txBox="1">
            <a:spLocks/>
          </p:cNvSpPr>
          <p:nvPr/>
        </p:nvSpPr>
        <p:spPr>
          <a:xfrm>
            <a:off x="3715" y="5406189"/>
            <a:ext cx="2869573" cy="90034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9pPr>
          </a:lstStyle>
          <a:p>
            <a:pPr marL="0" indent="0" algn="ctr" defTabSz="457200">
              <a:lnSpc>
                <a:spcPct val="100000"/>
              </a:lnSpc>
              <a:spcBef>
                <a:spcPts val="0"/>
              </a:spcBef>
              <a:buFontTx/>
              <a:buNone/>
              <a:defRPr/>
            </a:pPr>
            <a:r>
              <a:rPr lang="fr-FR" sz="4600" dirty="0">
                <a:solidFill>
                  <a:srgbClr val="00B050"/>
                </a:solidFill>
                <a:latin typeface="Trebuchet MS" panose="020B0603020202020204"/>
              </a:rPr>
              <a:t>MDPH</a:t>
            </a:r>
          </a:p>
        </p:txBody>
      </p:sp>
      <p:sp>
        <p:nvSpPr>
          <p:cNvPr id="11" name="Espace réservé du contenu 3">
            <a:extLst>
              <a:ext uri="{FF2B5EF4-FFF2-40B4-BE49-F238E27FC236}">
                <a16:creationId xmlns:a16="http://schemas.microsoft.com/office/drawing/2014/main" id="{0A8EF0E6-20C7-4537-9AC0-3838543D5CC1}"/>
              </a:ext>
            </a:extLst>
          </p:cNvPr>
          <p:cNvSpPr txBox="1">
            <a:spLocks/>
          </p:cNvSpPr>
          <p:nvPr/>
        </p:nvSpPr>
        <p:spPr>
          <a:xfrm>
            <a:off x="3218942" y="2493642"/>
            <a:ext cx="2841181" cy="86394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9pPr>
          </a:lstStyle>
          <a:p>
            <a:pPr marL="0" indent="0">
              <a:buFont typeface="Arial" panose="020B0604020202020204" pitchFamily="34" charset="0"/>
              <a:buNone/>
            </a:pPr>
            <a:endParaRPr lang="fr-FR" dirty="0"/>
          </a:p>
          <a:p>
            <a:pPr marL="0" indent="0" algn="ctr" defTabSz="457200">
              <a:lnSpc>
                <a:spcPct val="100000"/>
              </a:lnSpc>
              <a:spcBef>
                <a:spcPts val="0"/>
              </a:spcBef>
              <a:buFontTx/>
              <a:buNone/>
              <a:defRPr/>
            </a:pPr>
            <a:r>
              <a:rPr lang="fr-FR" sz="4600" dirty="0">
                <a:solidFill>
                  <a:prstClr val="white"/>
                </a:solidFill>
                <a:latin typeface="Trebuchet MS" panose="020B0603020202020204"/>
              </a:rPr>
              <a:t>Equipe pluridisciplinaire d’évaluation</a:t>
            </a:r>
          </a:p>
        </p:txBody>
      </p:sp>
      <p:sp>
        <p:nvSpPr>
          <p:cNvPr id="12" name="Espace réservé du contenu 3">
            <a:extLst>
              <a:ext uri="{FF2B5EF4-FFF2-40B4-BE49-F238E27FC236}">
                <a16:creationId xmlns:a16="http://schemas.microsoft.com/office/drawing/2014/main" id="{2BC2FEBD-1041-4238-BCA9-3F9E582235DB}"/>
              </a:ext>
            </a:extLst>
          </p:cNvPr>
          <p:cNvSpPr txBox="1">
            <a:spLocks/>
          </p:cNvSpPr>
          <p:nvPr/>
        </p:nvSpPr>
        <p:spPr>
          <a:xfrm>
            <a:off x="3128414" y="3643553"/>
            <a:ext cx="2863295" cy="144379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9pPr>
          </a:lstStyle>
          <a:p>
            <a:pPr marL="0" indent="0" algn="ctr" defTabSz="457200">
              <a:lnSpc>
                <a:spcPct val="100000"/>
              </a:lnSpc>
              <a:spcBef>
                <a:spcPts val="0"/>
              </a:spcBef>
              <a:buFontTx/>
              <a:buNone/>
              <a:defRPr/>
            </a:pPr>
            <a:r>
              <a:rPr lang="fr-FR" dirty="0">
                <a:solidFill>
                  <a:srgbClr val="00B050"/>
                </a:solidFill>
                <a:latin typeface="Trebuchet MS" panose="020B0603020202020204"/>
              </a:rPr>
              <a:t>Evalue grâce au GEVA-SCO 1</a:t>
            </a:r>
            <a:r>
              <a:rPr lang="fr-FR" baseline="30000" dirty="0">
                <a:solidFill>
                  <a:srgbClr val="00B050"/>
                </a:solidFill>
                <a:latin typeface="Trebuchet MS" panose="020B0603020202020204"/>
              </a:rPr>
              <a:t>ère</a:t>
            </a:r>
            <a:r>
              <a:rPr lang="fr-FR" dirty="0">
                <a:solidFill>
                  <a:srgbClr val="00B050"/>
                </a:solidFill>
                <a:latin typeface="Trebuchet MS" panose="020B0603020202020204"/>
              </a:rPr>
              <a:t> demande</a:t>
            </a:r>
          </a:p>
        </p:txBody>
      </p:sp>
      <p:sp>
        <p:nvSpPr>
          <p:cNvPr id="16" name="Espace réservé du contenu 3">
            <a:extLst>
              <a:ext uri="{FF2B5EF4-FFF2-40B4-BE49-F238E27FC236}">
                <a16:creationId xmlns:a16="http://schemas.microsoft.com/office/drawing/2014/main" id="{78A33140-BDB3-423E-8B6E-6CE3590E8A2B}"/>
              </a:ext>
            </a:extLst>
          </p:cNvPr>
          <p:cNvSpPr txBox="1">
            <a:spLocks/>
          </p:cNvSpPr>
          <p:nvPr/>
        </p:nvSpPr>
        <p:spPr>
          <a:xfrm>
            <a:off x="6947219" y="2493642"/>
            <a:ext cx="1971105" cy="86394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9pPr>
          </a:lstStyle>
          <a:p>
            <a:pPr marL="0" indent="0" algn="ctr" defTabSz="457200">
              <a:lnSpc>
                <a:spcPct val="100000"/>
              </a:lnSpc>
              <a:spcBef>
                <a:spcPts val="0"/>
              </a:spcBef>
              <a:buFontTx/>
              <a:buNone/>
              <a:defRPr/>
            </a:pPr>
            <a:r>
              <a:rPr lang="fr-FR" sz="2200" dirty="0">
                <a:solidFill>
                  <a:prstClr val="white"/>
                </a:solidFill>
                <a:latin typeface="Trebuchet MS" panose="020B0603020202020204"/>
              </a:rPr>
              <a:t>Equipe pluridisciplinaire d’évaluation</a:t>
            </a:r>
          </a:p>
        </p:txBody>
      </p:sp>
      <p:sp>
        <p:nvSpPr>
          <p:cNvPr id="18" name="Espace réservé du contenu 3">
            <a:extLst>
              <a:ext uri="{FF2B5EF4-FFF2-40B4-BE49-F238E27FC236}">
                <a16:creationId xmlns:a16="http://schemas.microsoft.com/office/drawing/2014/main" id="{3B716E47-7054-45CE-8FF5-048C73E50F62}"/>
              </a:ext>
            </a:extLst>
          </p:cNvPr>
          <p:cNvSpPr txBox="1">
            <a:spLocks/>
          </p:cNvSpPr>
          <p:nvPr/>
        </p:nvSpPr>
        <p:spPr>
          <a:xfrm>
            <a:off x="6820881" y="3731591"/>
            <a:ext cx="2381330" cy="120692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9pPr>
          </a:lstStyle>
          <a:p>
            <a:pPr marL="0" indent="0" algn="ctr" defTabSz="457200">
              <a:lnSpc>
                <a:spcPct val="100000"/>
              </a:lnSpc>
              <a:spcBef>
                <a:spcPts val="0"/>
              </a:spcBef>
              <a:buFontTx/>
              <a:buNone/>
              <a:defRPr/>
            </a:pPr>
            <a:r>
              <a:rPr lang="fr-FR" dirty="0">
                <a:solidFill>
                  <a:srgbClr val="00B050"/>
                </a:solidFill>
                <a:latin typeface="Trebuchet MS" panose="020B0603020202020204"/>
              </a:rPr>
              <a:t>Elabore</a:t>
            </a:r>
          </a:p>
        </p:txBody>
      </p:sp>
      <p:sp>
        <p:nvSpPr>
          <p:cNvPr id="20" name="Espace réservé du contenu 3">
            <a:extLst>
              <a:ext uri="{FF2B5EF4-FFF2-40B4-BE49-F238E27FC236}">
                <a16:creationId xmlns:a16="http://schemas.microsoft.com/office/drawing/2014/main" id="{07F0C5E2-5A46-4360-B147-A6D511F1C0FF}"/>
              </a:ext>
            </a:extLst>
          </p:cNvPr>
          <p:cNvSpPr txBox="1">
            <a:spLocks/>
          </p:cNvSpPr>
          <p:nvPr/>
        </p:nvSpPr>
        <p:spPr>
          <a:xfrm>
            <a:off x="9988426" y="2493642"/>
            <a:ext cx="1971105" cy="86394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9pPr>
          </a:lstStyle>
          <a:p>
            <a:pPr marL="0" indent="0" algn="ctr" defTabSz="457200">
              <a:lnSpc>
                <a:spcPct val="100000"/>
              </a:lnSpc>
              <a:spcBef>
                <a:spcPts val="0"/>
              </a:spcBef>
              <a:buFontTx/>
              <a:buNone/>
              <a:defRPr/>
            </a:pPr>
            <a:r>
              <a:rPr lang="fr-FR" sz="2200" dirty="0">
                <a:solidFill>
                  <a:prstClr val="white"/>
                </a:solidFill>
                <a:latin typeface="Trebuchet MS" panose="020B0603020202020204"/>
              </a:rPr>
              <a:t>CDAPH</a:t>
            </a:r>
          </a:p>
        </p:txBody>
      </p:sp>
      <p:sp>
        <p:nvSpPr>
          <p:cNvPr id="22" name="Espace réservé du contenu 3">
            <a:extLst>
              <a:ext uri="{FF2B5EF4-FFF2-40B4-BE49-F238E27FC236}">
                <a16:creationId xmlns:a16="http://schemas.microsoft.com/office/drawing/2014/main" id="{F9430F74-76BB-4063-8F8D-B296E9734685}"/>
              </a:ext>
            </a:extLst>
          </p:cNvPr>
          <p:cNvSpPr txBox="1">
            <a:spLocks/>
          </p:cNvSpPr>
          <p:nvPr/>
        </p:nvSpPr>
        <p:spPr>
          <a:xfrm>
            <a:off x="9848230" y="5188424"/>
            <a:ext cx="2295708" cy="745406"/>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9pPr>
          </a:lstStyle>
          <a:p>
            <a:pPr marL="0" indent="0" algn="ctr">
              <a:buFont typeface="Arial" panose="020B0604020202020204" pitchFamily="34" charset="0"/>
              <a:buNone/>
            </a:pPr>
            <a:r>
              <a:rPr lang="fr-FR" sz="2000" dirty="0">
                <a:solidFill>
                  <a:srgbClr val="00B050"/>
                </a:solidFill>
              </a:rPr>
              <a:t>Accompagnement </a:t>
            </a:r>
            <a:endParaRPr lang="fr-FR" sz="2000" dirty="0">
              <a:solidFill>
                <a:srgbClr val="00B050"/>
              </a:solidFill>
              <a:latin typeface="Trebuchet MS" panose="020B0603020202020204"/>
            </a:endParaRPr>
          </a:p>
        </p:txBody>
      </p:sp>
      <p:sp>
        <p:nvSpPr>
          <p:cNvPr id="23" name="Flèche : droite 22">
            <a:extLst>
              <a:ext uri="{FF2B5EF4-FFF2-40B4-BE49-F238E27FC236}">
                <a16:creationId xmlns:a16="http://schemas.microsoft.com/office/drawing/2014/main" id="{7A507CF0-5405-4A58-8D83-4A676C97D88E}"/>
              </a:ext>
            </a:extLst>
          </p:cNvPr>
          <p:cNvSpPr/>
          <p:nvPr/>
        </p:nvSpPr>
        <p:spPr>
          <a:xfrm>
            <a:off x="2490085" y="2740735"/>
            <a:ext cx="730820" cy="39707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Flèche : droite 23">
            <a:extLst>
              <a:ext uri="{FF2B5EF4-FFF2-40B4-BE49-F238E27FC236}">
                <a16:creationId xmlns:a16="http://schemas.microsoft.com/office/drawing/2014/main" id="{0CB79B0D-3F14-4F25-96DB-0A02ABC831CD}"/>
              </a:ext>
            </a:extLst>
          </p:cNvPr>
          <p:cNvSpPr/>
          <p:nvPr/>
        </p:nvSpPr>
        <p:spPr>
          <a:xfrm>
            <a:off x="6150651" y="2711907"/>
            <a:ext cx="730820" cy="39707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Flèche : droite 24">
            <a:extLst>
              <a:ext uri="{FF2B5EF4-FFF2-40B4-BE49-F238E27FC236}">
                <a16:creationId xmlns:a16="http://schemas.microsoft.com/office/drawing/2014/main" id="{02EF0170-EC30-4297-953E-DEC3F05D3C13}"/>
              </a:ext>
            </a:extLst>
          </p:cNvPr>
          <p:cNvSpPr/>
          <p:nvPr/>
        </p:nvSpPr>
        <p:spPr>
          <a:xfrm>
            <a:off x="9074600" y="2711907"/>
            <a:ext cx="730820" cy="39707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7" name="Connecteur droit 26">
            <a:extLst>
              <a:ext uri="{FF2B5EF4-FFF2-40B4-BE49-F238E27FC236}">
                <a16:creationId xmlns:a16="http://schemas.microsoft.com/office/drawing/2014/main" id="{2AC9EB0B-F2C8-49C3-91E3-7D0F4412E54B}"/>
              </a:ext>
            </a:extLst>
          </p:cNvPr>
          <p:cNvCxnSpPr>
            <a:cxnSpLocks/>
          </p:cNvCxnSpPr>
          <p:nvPr/>
        </p:nvCxnSpPr>
        <p:spPr>
          <a:xfrm>
            <a:off x="2903621" y="3392488"/>
            <a:ext cx="0" cy="3465512"/>
          </a:xfrm>
          <a:prstGeom prst="line">
            <a:avLst/>
          </a:prstGeom>
          <a:ln w="254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EDDD89ED-3168-4211-83AF-F9555990B0AF}"/>
              </a:ext>
            </a:extLst>
          </p:cNvPr>
          <p:cNvCxnSpPr>
            <a:cxnSpLocks/>
          </p:cNvCxnSpPr>
          <p:nvPr/>
        </p:nvCxnSpPr>
        <p:spPr>
          <a:xfrm>
            <a:off x="6174714" y="3392488"/>
            <a:ext cx="0" cy="3465512"/>
          </a:xfrm>
          <a:prstGeom prst="line">
            <a:avLst/>
          </a:prstGeom>
          <a:ln w="254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F83A33E0-4136-44B6-949B-3C6CE1A90A75}"/>
              </a:ext>
            </a:extLst>
          </p:cNvPr>
          <p:cNvCxnSpPr>
            <a:cxnSpLocks/>
          </p:cNvCxnSpPr>
          <p:nvPr/>
        </p:nvCxnSpPr>
        <p:spPr>
          <a:xfrm>
            <a:off x="9644999" y="3427049"/>
            <a:ext cx="0" cy="3465512"/>
          </a:xfrm>
          <a:prstGeom prst="line">
            <a:avLst/>
          </a:prstGeom>
          <a:ln w="254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980D0AAE-6A9B-4B1F-9A3E-BD76B11F1920}"/>
              </a:ext>
            </a:extLst>
          </p:cNvPr>
          <p:cNvCxnSpPr>
            <a:cxnSpLocks/>
          </p:cNvCxnSpPr>
          <p:nvPr/>
        </p:nvCxnSpPr>
        <p:spPr>
          <a:xfrm>
            <a:off x="1457188" y="3336556"/>
            <a:ext cx="2637" cy="2339626"/>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4" name="Espace réservé du contenu 3">
            <a:extLst>
              <a:ext uri="{FF2B5EF4-FFF2-40B4-BE49-F238E27FC236}">
                <a16:creationId xmlns:a16="http://schemas.microsoft.com/office/drawing/2014/main" id="{49ACB331-C7E9-4A44-8650-E9DCEA2F6B33}"/>
              </a:ext>
            </a:extLst>
          </p:cNvPr>
          <p:cNvSpPr txBox="1">
            <a:spLocks/>
          </p:cNvSpPr>
          <p:nvPr/>
        </p:nvSpPr>
        <p:spPr>
          <a:xfrm>
            <a:off x="128337" y="3847867"/>
            <a:ext cx="2669736" cy="89178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9pPr>
          </a:lstStyle>
          <a:p>
            <a:pPr marL="0" indent="0" algn="ctr" defTabSz="457200">
              <a:lnSpc>
                <a:spcPct val="100000"/>
              </a:lnSpc>
              <a:spcBef>
                <a:spcPts val="0"/>
              </a:spcBef>
              <a:buFontTx/>
              <a:buNone/>
              <a:defRPr/>
            </a:pPr>
            <a:r>
              <a:rPr lang="fr-FR" sz="2800" dirty="0">
                <a:solidFill>
                  <a:srgbClr val="00B050"/>
                </a:solidFill>
                <a:latin typeface="Trebuchet MS" panose="020B0603020202020204"/>
              </a:rPr>
              <a:t>Formulaire CERFA</a:t>
            </a:r>
          </a:p>
        </p:txBody>
      </p:sp>
      <p:sp>
        <p:nvSpPr>
          <p:cNvPr id="21" name="Espace réservé du contenu 3">
            <a:extLst>
              <a:ext uri="{FF2B5EF4-FFF2-40B4-BE49-F238E27FC236}">
                <a16:creationId xmlns:a16="http://schemas.microsoft.com/office/drawing/2014/main" id="{A1274B8B-D780-4B52-A1B0-75E66F46C59C}"/>
              </a:ext>
            </a:extLst>
          </p:cNvPr>
          <p:cNvSpPr txBox="1">
            <a:spLocks/>
          </p:cNvSpPr>
          <p:nvPr/>
        </p:nvSpPr>
        <p:spPr>
          <a:xfrm>
            <a:off x="9903916" y="3357586"/>
            <a:ext cx="2184336" cy="759336"/>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9pPr>
          </a:lstStyle>
          <a:p>
            <a:pPr marL="0" indent="0" algn="ctr">
              <a:buFont typeface="Arial" panose="020B0604020202020204" pitchFamily="34" charset="0"/>
              <a:buNone/>
            </a:pPr>
            <a:r>
              <a:rPr lang="fr-FR" sz="2000" dirty="0">
                <a:solidFill>
                  <a:srgbClr val="00B050"/>
                </a:solidFill>
                <a:latin typeface="Trebuchet MS" panose="020B0603020202020204"/>
              </a:rPr>
              <a:t>Décide</a:t>
            </a:r>
          </a:p>
        </p:txBody>
      </p:sp>
      <p:sp>
        <p:nvSpPr>
          <p:cNvPr id="44" name="Espace réservé du contenu 3">
            <a:extLst>
              <a:ext uri="{FF2B5EF4-FFF2-40B4-BE49-F238E27FC236}">
                <a16:creationId xmlns:a16="http://schemas.microsoft.com/office/drawing/2014/main" id="{E362EC0C-32D8-448C-AB9D-829B1110E213}"/>
              </a:ext>
            </a:extLst>
          </p:cNvPr>
          <p:cNvSpPr txBox="1">
            <a:spLocks/>
          </p:cNvSpPr>
          <p:nvPr/>
        </p:nvSpPr>
        <p:spPr>
          <a:xfrm>
            <a:off x="9848230" y="6033375"/>
            <a:ext cx="2295708" cy="745406"/>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9pPr>
          </a:lstStyle>
          <a:p>
            <a:pPr marL="0" indent="0" algn="ctr">
              <a:buFont typeface="Arial" panose="020B0604020202020204" pitchFamily="34" charset="0"/>
              <a:buNone/>
            </a:pPr>
            <a:r>
              <a:rPr lang="fr-FR" sz="2000" dirty="0">
                <a:solidFill>
                  <a:srgbClr val="00B050"/>
                </a:solidFill>
              </a:rPr>
              <a:t>Orientation </a:t>
            </a:r>
            <a:endParaRPr lang="fr-FR" sz="2000" dirty="0">
              <a:solidFill>
                <a:srgbClr val="00B050"/>
              </a:solidFill>
              <a:latin typeface="Trebuchet MS" panose="020B0603020202020204"/>
            </a:endParaRPr>
          </a:p>
        </p:txBody>
      </p:sp>
    </p:spTree>
    <p:extLst>
      <p:ext uri="{BB962C8B-B14F-4D97-AF65-F5344CB8AC3E}">
        <p14:creationId xmlns:p14="http://schemas.microsoft.com/office/powerpoint/2010/main" val="222709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up)">
                                      <p:cBhvr>
                                        <p:cTn id="15" dur="500"/>
                                        <p:tgtEl>
                                          <p:spTgt spid="34"/>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500"/>
                                        <p:tgtEl>
                                          <p:spTgt spid="2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up)">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
                            </p:stCondLst>
                            <p:childTnLst>
                              <p:par>
                                <p:cTn id="44" presetID="22" presetClass="entr" presetSubtype="1"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up)">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wipe(left)">
                                      <p:cBhvr>
                                        <p:cTn id="56" dur="500"/>
                                        <p:tgtEl>
                                          <p:spTgt spid="24"/>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wipe(up)">
                                      <p:cBhvr>
                                        <p:cTn id="64" dur="500"/>
                                        <p:tgtEl>
                                          <p:spTgt spid="38"/>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up)">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up)">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wipe(up)">
                                      <p:cBhvr>
                                        <p:cTn id="77" dur="500"/>
                                        <p:tgtEl>
                                          <p:spTgt spid="3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grpId="0"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up)">
                                      <p:cBhvr>
                                        <p:cTn id="82" dur="500"/>
                                        <p:tgtEl>
                                          <p:spTgt spid="25"/>
                                        </p:tgtEl>
                                      </p:cBhvr>
                                    </p:animEffect>
                                  </p:childTnLst>
                                </p:cTn>
                              </p:par>
                              <p:par>
                                <p:cTn id="83" presetID="22" presetClass="entr" presetSubtype="1"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up)">
                                      <p:cBhvr>
                                        <p:cTn id="85" dur="500"/>
                                        <p:tgtEl>
                                          <p:spTgt spid="20"/>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1" fill="hold" nodeType="click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up)">
                                      <p:cBhvr>
                                        <p:cTn id="90" dur="500"/>
                                        <p:tgtEl>
                                          <p:spTgt spid="43"/>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wipe(up)">
                                      <p:cBhvr>
                                        <p:cTn id="93" dur="500"/>
                                        <p:tgtEl>
                                          <p:spTgt spid="21"/>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1" fill="hold" grpId="0" nodeType="click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wipe(up)">
                                      <p:cBhvr>
                                        <p:cTn id="98" dur="500"/>
                                        <p:tgtEl>
                                          <p:spTgt spid="22"/>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1" fill="hold" grpId="0" nodeType="click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up)">
                                      <p:cBhvr>
                                        <p:cTn id="10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5" grpId="0" animBg="1"/>
      <p:bldP spid="6" grpId="0" animBg="1"/>
      <p:bldP spid="10" grpId="0" animBg="1"/>
      <p:bldP spid="11" grpId="0" animBg="1"/>
      <p:bldP spid="12" grpId="0" animBg="1"/>
      <p:bldP spid="16" grpId="0" animBg="1"/>
      <p:bldP spid="18" grpId="0" animBg="1"/>
      <p:bldP spid="20" grpId="0" animBg="1"/>
      <p:bldP spid="22" grpId="0" animBg="1"/>
      <p:bldP spid="23" grpId="0" animBg="1"/>
      <p:bldP spid="24" grpId="0" animBg="1"/>
      <p:bldP spid="25" grpId="0" animBg="1"/>
      <p:bldP spid="34" grpId="0" animBg="1"/>
      <p:bldP spid="21" grpId="0" animBg="1"/>
      <p:bldP spid="4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BAFECC-1646-4261-A3B2-C253740DF2EB}"/>
              </a:ext>
            </a:extLst>
          </p:cNvPr>
          <p:cNvSpPr>
            <a:spLocks noGrp="1"/>
          </p:cNvSpPr>
          <p:nvPr>
            <p:ph type="title"/>
          </p:nvPr>
        </p:nvSpPr>
        <p:spPr/>
        <p:txBody>
          <a:bodyPr/>
          <a:lstStyle/>
          <a:p>
            <a:r>
              <a:rPr lang="fr-FR" dirty="0"/>
              <a:t>Répondre aux BEP des élèves : le PPS</a:t>
            </a:r>
          </a:p>
        </p:txBody>
      </p:sp>
      <p:sp>
        <p:nvSpPr>
          <p:cNvPr id="3" name="Rectangle : coins arrondis 2">
            <a:extLst>
              <a:ext uri="{FF2B5EF4-FFF2-40B4-BE49-F238E27FC236}">
                <a16:creationId xmlns:a16="http://schemas.microsoft.com/office/drawing/2014/main" id="{10BB0623-97A9-4FCE-8E35-E8C0AB587DCA}"/>
              </a:ext>
            </a:extLst>
          </p:cNvPr>
          <p:cNvSpPr/>
          <p:nvPr/>
        </p:nvSpPr>
        <p:spPr>
          <a:xfrm>
            <a:off x="155195" y="2113614"/>
            <a:ext cx="11881607" cy="45270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 dirty="0"/>
          </a:p>
          <a:p>
            <a:pPr algn="ctr"/>
            <a:endParaRPr lang="fr-FR" sz="100" dirty="0"/>
          </a:p>
          <a:p>
            <a:pPr algn="ctr"/>
            <a:endParaRPr lang="fr-FR" sz="100" dirty="0"/>
          </a:p>
          <a:p>
            <a:pPr algn="ctr"/>
            <a:endParaRPr lang="fr-FR" sz="100" dirty="0"/>
          </a:p>
          <a:p>
            <a:pPr algn="ctr"/>
            <a:endParaRPr lang="fr-FR" sz="100" dirty="0"/>
          </a:p>
          <a:p>
            <a:pPr algn="ctr"/>
            <a:endParaRPr lang="fr-FR" sz="100" dirty="0"/>
          </a:p>
          <a:p>
            <a:pPr algn="ctr"/>
            <a:r>
              <a:rPr lang="fr-FR" sz="2000" b="1" dirty="0"/>
              <a:t>PROCEDURE</a:t>
            </a:r>
          </a:p>
          <a:p>
            <a:endParaRPr lang="fr-FR" b="1" dirty="0"/>
          </a:p>
          <a:p>
            <a:r>
              <a:rPr lang="fr-FR" b="1" dirty="0"/>
              <a:t>C’est la famille (ou le représentant légal) qui saisit </a:t>
            </a:r>
            <a:r>
              <a:rPr lang="fr-FR" dirty="0"/>
              <a:t>la MDPH à partir du </a:t>
            </a:r>
            <a:r>
              <a:rPr lang="fr-FR" b="1" dirty="0"/>
              <a:t>formulaire </a:t>
            </a:r>
            <a:r>
              <a:rPr lang="fr-FR" b="1" dirty="0" err="1"/>
              <a:t>Cerfa</a:t>
            </a:r>
            <a:r>
              <a:rPr lang="fr-FR" b="1" dirty="0"/>
              <a:t> </a:t>
            </a:r>
            <a:r>
              <a:rPr lang="fr-FR" dirty="0"/>
              <a:t>afin de faire part de ses demandes et souhaits relatifs au parcours de formation de son enfant.</a:t>
            </a:r>
          </a:p>
          <a:p>
            <a:endParaRPr lang="fr-FR" dirty="0"/>
          </a:p>
          <a:p>
            <a:r>
              <a:rPr lang="fr-FR" b="1" dirty="0"/>
              <a:t>L’équipe pluridisciplinaire d’évaluation (EPE)</a:t>
            </a:r>
            <a:r>
              <a:rPr lang="fr-FR" dirty="0"/>
              <a:t>, qui regroupe les différents professionnels des secteurs de la santé et de l’éducation, procède à l’évaluation de la situation de l’élève grâce au </a:t>
            </a:r>
            <a:r>
              <a:rPr lang="fr-FR" dirty="0" err="1"/>
              <a:t>Geva-Sco</a:t>
            </a:r>
            <a:r>
              <a:rPr lang="fr-FR" dirty="0"/>
              <a:t> première demande. </a:t>
            </a:r>
          </a:p>
          <a:p>
            <a:endParaRPr lang="fr-FR" dirty="0"/>
          </a:p>
          <a:p>
            <a:r>
              <a:rPr lang="fr-FR" b="1" dirty="0"/>
              <a:t>Cette EPE élabore ensuite le PPS puis le transmet </a:t>
            </a:r>
            <a:r>
              <a:rPr lang="fr-FR" dirty="0"/>
              <a:t>à la Commission des droits et de l’autonomie des personnes handicapées (CDAPH).</a:t>
            </a:r>
          </a:p>
          <a:p>
            <a:endParaRPr lang="fr-FR" dirty="0"/>
          </a:p>
          <a:p>
            <a:r>
              <a:rPr lang="fr-FR" b="1" dirty="0"/>
              <a:t>La CDAPH prend les décisions </a:t>
            </a:r>
            <a:r>
              <a:rPr lang="fr-FR" dirty="0"/>
              <a:t>relatives au parcours de formation sur la base du PPS. Elle statue sur l’orientation des élèves : orientation en Ulis, ESMS et l’accompagnement…</a:t>
            </a:r>
            <a:endParaRPr kumimoji="0" lang="fr-FR"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597213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BAFECC-1646-4261-A3B2-C253740DF2EB}"/>
              </a:ext>
            </a:extLst>
          </p:cNvPr>
          <p:cNvSpPr>
            <a:spLocks noGrp="1"/>
          </p:cNvSpPr>
          <p:nvPr>
            <p:ph type="title"/>
          </p:nvPr>
        </p:nvSpPr>
        <p:spPr/>
        <p:txBody>
          <a:bodyPr/>
          <a:lstStyle/>
          <a:p>
            <a:r>
              <a:rPr lang="fr-FR" dirty="0"/>
              <a:t>Répondre aux BEP des élèves : le PPS</a:t>
            </a:r>
          </a:p>
        </p:txBody>
      </p:sp>
      <p:sp>
        <p:nvSpPr>
          <p:cNvPr id="3" name="Rectangle : coins arrondis 2">
            <a:extLst>
              <a:ext uri="{FF2B5EF4-FFF2-40B4-BE49-F238E27FC236}">
                <a16:creationId xmlns:a16="http://schemas.microsoft.com/office/drawing/2014/main" id="{10BB0623-97A9-4FCE-8E35-E8C0AB587DCA}"/>
              </a:ext>
            </a:extLst>
          </p:cNvPr>
          <p:cNvSpPr/>
          <p:nvPr/>
        </p:nvSpPr>
        <p:spPr>
          <a:xfrm>
            <a:off x="155195" y="2113614"/>
            <a:ext cx="11881607" cy="45270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 dirty="0"/>
          </a:p>
          <a:p>
            <a:pPr algn="ctr"/>
            <a:endParaRPr lang="fr-FR" sz="100" dirty="0"/>
          </a:p>
          <a:p>
            <a:pPr algn="ctr"/>
            <a:endParaRPr lang="fr-FR" sz="100" dirty="0"/>
          </a:p>
          <a:p>
            <a:pPr algn="ctr"/>
            <a:endParaRPr lang="fr-FR" sz="100" dirty="0"/>
          </a:p>
          <a:p>
            <a:pPr algn="ctr"/>
            <a:endParaRPr lang="fr-FR" sz="100" dirty="0"/>
          </a:p>
          <a:p>
            <a:pPr algn="ctr"/>
            <a:endParaRPr lang="fr-FR" sz="100" dirty="0"/>
          </a:p>
          <a:p>
            <a:pPr algn="ctr"/>
            <a:endParaRPr lang="fr-FR" sz="2200" b="1" dirty="0"/>
          </a:p>
          <a:p>
            <a:pPr algn="ctr"/>
            <a:r>
              <a:rPr lang="fr-FR" sz="2200" b="1" dirty="0"/>
              <a:t>PERMET</a:t>
            </a:r>
          </a:p>
          <a:p>
            <a:pPr algn="ctr"/>
            <a:endParaRPr lang="fr-FR" sz="2200" b="1" dirty="0"/>
          </a:p>
          <a:p>
            <a:pPr marL="285750" indent="-285750">
              <a:buFontTx/>
              <a:buChar char="-"/>
            </a:pPr>
            <a:r>
              <a:rPr lang="fr-FR" sz="2200" b="1" dirty="0"/>
              <a:t>De préciser </a:t>
            </a:r>
            <a:r>
              <a:rPr lang="fr-FR" sz="2200" b="1" u="sng" dirty="0"/>
              <a:t>les aménagements et adaptations pédagogiques nécessaires </a:t>
            </a:r>
            <a:r>
              <a:rPr lang="fr-FR" sz="2200" b="1" dirty="0"/>
              <a:t>et </a:t>
            </a:r>
            <a:r>
              <a:rPr lang="fr-FR" sz="2200" b="1" u="sng" dirty="0"/>
              <a:t>favorise la cohérence des actions. </a:t>
            </a:r>
          </a:p>
          <a:p>
            <a:endParaRPr lang="fr-FR" sz="2200" b="1" dirty="0"/>
          </a:p>
          <a:p>
            <a:pPr marL="285750" indent="-285750">
              <a:buFontTx/>
              <a:buChar char="-"/>
            </a:pPr>
            <a:r>
              <a:rPr lang="fr-FR" sz="2200" b="1" dirty="0"/>
              <a:t>A la commission des droits et de l’autonomie des personnes handicapées (CDAPH) de prendre les décisions relatives à la scolarisation en matière d’orientation (Ulis, IME, </a:t>
            </a:r>
            <a:r>
              <a:rPr lang="fr-FR" sz="2200" b="1" dirty="0" err="1"/>
              <a:t>Sessad</a:t>
            </a:r>
            <a:r>
              <a:rPr lang="fr-FR" sz="2200" b="1" dirty="0"/>
              <a:t>…), de matériel pédagogique adapté et d’aide humaine. </a:t>
            </a:r>
          </a:p>
          <a:p>
            <a:pPr marL="285750" indent="-285750">
              <a:buFontTx/>
              <a:buChar char="-"/>
            </a:pPr>
            <a:endParaRPr lang="fr-FR" sz="2200" b="1" dirty="0"/>
          </a:p>
          <a:p>
            <a:pPr marL="285750" indent="-285750">
              <a:buFontTx/>
              <a:buChar char="-"/>
            </a:pPr>
            <a:r>
              <a:rPr lang="fr-FR" sz="2200" b="1" dirty="0"/>
              <a:t>Il comporte les préconisations utiles à la mise en œuvre de ce projet.</a:t>
            </a:r>
          </a:p>
          <a:p>
            <a:pPr algn="ctr"/>
            <a:endParaRPr lang="fr-FR" b="1" dirty="0"/>
          </a:p>
          <a:p>
            <a:pPr algn="ctr"/>
            <a:endParaRPr lang="fr-FR" b="1" dirty="0"/>
          </a:p>
          <a:p>
            <a:pPr algn="ctr"/>
            <a:endParaRPr lang="fr-FR" b="1" dirty="0"/>
          </a:p>
          <a:p>
            <a:endParaRPr lang="fr-FR" b="1" dirty="0"/>
          </a:p>
        </p:txBody>
      </p:sp>
    </p:spTree>
    <p:extLst>
      <p:ext uri="{BB962C8B-B14F-4D97-AF65-F5344CB8AC3E}">
        <p14:creationId xmlns:p14="http://schemas.microsoft.com/office/powerpoint/2010/main" val="621156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B5E3575-0141-44C9-9103-5F17ED28BC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213" y="2298699"/>
            <a:ext cx="11724301" cy="4333213"/>
          </a:xfrm>
          <a:prstGeom prst="rect">
            <a:avLst/>
          </a:prstGeom>
        </p:spPr>
      </p:pic>
      <p:sp>
        <p:nvSpPr>
          <p:cNvPr id="6" name="Titre 1">
            <a:extLst>
              <a:ext uri="{FF2B5EF4-FFF2-40B4-BE49-F238E27FC236}">
                <a16:creationId xmlns:a16="http://schemas.microsoft.com/office/drawing/2014/main" id="{065DE1F9-7EFB-48F1-96B7-9EA3A9B4D558}"/>
              </a:ext>
            </a:extLst>
          </p:cNvPr>
          <p:cNvSpPr>
            <a:spLocks noGrp="1"/>
          </p:cNvSpPr>
          <p:nvPr>
            <p:ph type="title"/>
          </p:nvPr>
        </p:nvSpPr>
        <p:spPr>
          <a:xfrm>
            <a:off x="320843" y="753228"/>
            <a:ext cx="9973340" cy="1080938"/>
          </a:xfrm>
        </p:spPr>
        <p:txBody>
          <a:bodyPr/>
          <a:lstStyle/>
          <a:p>
            <a:r>
              <a:rPr lang="fr-FR" dirty="0"/>
              <a:t>Combien de verbes comporte cet extrait de texte? Vous avez 3 minutes.</a:t>
            </a:r>
          </a:p>
        </p:txBody>
      </p:sp>
    </p:spTree>
    <p:extLst>
      <p:ext uri="{BB962C8B-B14F-4D97-AF65-F5344CB8AC3E}">
        <p14:creationId xmlns:p14="http://schemas.microsoft.com/office/powerpoint/2010/main" val="152557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BAFECC-1646-4261-A3B2-C253740DF2EB}"/>
              </a:ext>
            </a:extLst>
          </p:cNvPr>
          <p:cNvSpPr>
            <a:spLocks noGrp="1"/>
          </p:cNvSpPr>
          <p:nvPr>
            <p:ph type="title"/>
          </p:nvPr>
        </p:nvSpPr>
        <p:spPr/>
        <p:txBody>
          <a:bodyPr/>
          <a:lstStyle/>
          <a:p>
            <a:r>
              <a:rPr lang="fr-FR" dirty="0"/>
              <a:t>Répondre aux BEP des élèves : le PPS</a:t>
            </a:r>
          </a:p>
        </p:txBody>
      </p:sp>
      <p:sp>
        <p:nvSpPr>
          <p:cNvPr id="3" name="Rectangle : coins arrondis 2">
            <a:extLst>
              <a:ext uri="{FF2B5EF4-FFF2-40B4-BE49-F238E27FC236}">
                <a16:creationId xmlns:a16="http://schemas.microsoft.com/office/drawing/2014/main" id="{10BB0623-97A9-4FCE-8E35-E8C0AB587DCA}"/>
              </a:ext>
            </a:extLst>
          </p:cNvPr>
          <p:cNvSpPr/>
          <p:nvPr/>
        </p:nvSpPr>
        <p:spPr>
          <a:xfrm>
            <a:off x="155195" y="2113614"/>
            <a:ext cx="11881607" cy="452703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 dirty="0"/>
          </a:p>
          <a:p>
            <a:pPr algn="ctr"/>
            <a:endParaRPr lang="fr-FR" sz="100" dirty="0"/>
          </a:p>
          <a:p>
            <a:pPr algn="ctr"/>
            <a:endParaRPr lang="fr-FR" sz="100" dirty="0"/>
          </a:p>
          <a:p>
            <a:pPr algn="ctr"/>
            <a:endParaRPr lang="fr-FR" sz="100" dirty="0"/>
          </a:p>
          <a:p>
            <a:pPr algn="ctr"/>
            <a:endParaRPr lang="fr-FR" sz="100" dirty="0"/>
          </a:p>
          <a:p>
            <a:pPr algn="ctr"/>
            <a:endParaRPr lang="fr-FR" sz="100" dirty="0"/>
          </a:p>
          <a:p>
            <a:pPr algn="ctr"/>
            <a:endParaRPr lang="fr-FR" sz="2200" b="1" dirty="0"/>
          </a:p>
          <a:p>
            <a:pPr algn="ctr"/>
            <a:r>
              <a:rPr lang="fr-FR" sz="6000" b="1" dirty="0">
                <a:hlinkClick r:id="rId3" action="ppaction://hlinkfile"/>
              </a:rPr>
              <a:t>PPS</a:t>
            </a:r>
            <a:endParaRPr lang="fr-FR" sz="6000" b="1" dirty="0"/>
          </a:p>
          <a:p>
            <a:pPr algn="ctr"/>
            <a:endParaRPr lang="fr-FR" b="1" dirty="0"/>
          </a:p>
          <a:p>
            <a:pPr algn="ctr"/>
            <a:endParaRPr lang="fr-FR" b="1" dirty="0"/>
          </a:p>
          <a:p>
            <a:endParaRPr lang="fr-FR" b="1" dirty="0"/>
          </a:p>
        </p:txBody>
      </p:sp>
    </p:spTree>
    <p:extLst>
      <p:ext uri="{BB962C8B-B14F-4D97-AF65-F5344CB8AC3E}">
        <p14:creationId xmlns:p14="http://schemas.microsoft.com/office/powerpoint/2010/main" val="3431487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BAFECC-1646-4261-A3B2-C253740DF2EB}"/>
              </a:ext>
            </a:extLst>
          </p:cNvPr>
          <p:cNvSpPr>
            <a:spLocks noGrp="1"/>
          </p:cNvSpPr>
          <p:nvPr>
            <p:ph type="title"/>
          </p:nvPr>
        </p:nvSpPr>
        <p:spPr/>
        <p:txBody>
          <a:bodyPr/>
          <a:lstStyle/>
          <a:p>
            <a:r>
              <a:rPr lang="fr-FR" dirty="0"/>
              <a:t>Répondre aux BEP des élèves : le PAI</a:t>
            </a:r>
          </a:p>
        </p:txBody>
      </p:sp>
      <p:sp>
        <p:nvSpPr>
          <p:cNvPr id="5" name="Espace réservé du contenu 2">
            <a:extLst>
              <a:ext uri="{FF2B5EF4-FFF2-40B4-BE49-F238E27FC236}">
                <a16:creationId xmlns:a16="http://schemas.microsoft.com/office/drawing/2014/main" id="{6494DC15-2527-4139-AE59-417EF05945A6}"/>
              </a:ext>
            </a:extLst>
          </p:cNvPr>
          <p:cNvSpPr txBox="1">
            <a:spLocks/>
          </p:cNvSpPr>
          <p:nvPr/>
        </p:nvSpPr>
        <p:spPr>
          <a:xfrm>
            <a:off x="2624889" y="1834166"/>
            <a:ext cx="6942221" cy="80611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lnSpc>
                <a:spcPct val="200000"/>
              </a:lnSpc>
              <a:buNone/>
            </a:pPr>
            <a:r>
              <a:rPr lang="fr-FR" dirty="0"/>
              <a:t>Projet d’Accueil Individualisé</a:t>
            </a:r>
          </a:p>
        </p:txBody>
      </p:sp>
      <p:sp>
        <p:nvSpPr>
          <p:cNvPr id="3" name="Rectangle : coins arrondis 2">
            <a:extLst>
              <a:ext uri="{FF2B5EF4-FFF2-40B4-BE49-F238E27FC236}">
                <a16:creationId xmlns:a16="http://schemas.microsoft.com/office/drawing/2014/main" id="{10BB0623-97A9-4FCE-8E35-E8C0AB587DCA}"/>
              </a:ext>
            </a:extLst>
          </p:cNvPr>
          <p:cNvSpPr/>
          <p:nvPr/>
        </p:nvSpPr>
        <p:spPr>
          <a:xfrm>
            <a:off x="35573" y="2767264"/>
            <a:ext cx="2827421" cy="392229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a:p>
            <a:pPr algn="ctr"/>
            <a:r>
              <a:rPr lang="fr-FR" b="1" dirty="0"/>
              <a:t>ELEVES CONCERNES</a:t>
            </a:r>
          </a:p>
          <a:p>
            <a:pPr algn="ctr"/>
            <a:endParaRPr lang="fr-FR" dirty="0"/>
          </a:p>
          <a:p>
            <a:pPr algn="ctr"/>
            <a:endParaRPr lang="fr-FR" dirty="0"/>
          </a:p>
          <a:p>
            <a:pPr algn="ctr"/>
            <a:endParaRPr lang="fr-FR" dirty="0"/>
          </a:p>
          <a:p>
            <a:pPr algn="ctr"/>
            <a:r>
              <a:rPr lang="fr-FR" dirty="0"/>
              <a:t>Elèves atteints </a:t>
            </a:r>
          </a:p>
          <a:p>
            <a:pPr algn="ctr"/>
            <a:r>
              <a:rPr lang="fr-FR" dirty="0"/>
              <a:t>de maladie chronique (asthme…), </a:t>
            </a:r>
          </a:p>
          <a:p>
            <a:pPr algn="ctr"/>
            <a:r>
              <a:rPr lang="fr-FR" dirty="0"/>
              <a:t>d’allergie et d’intolérance alimentaire. </a:t>
            </a:r>
          </a:p>
          <a:p>
            <a:pPr algn="ctr"/>
            <a:endParaRPr lang="fr-FR" dirty="0"/>
          </a:p>
          <a:p>
            <a:pPr algn="ctr"/>
            <a:endParaRPr lang="fr-FR" dirty="0"/>
          </a:p>
          <a:p>
            <a:pPr algn="ctr"/>
            <a:endParaRPr lang="fr-FR" dirty="0"/>
          </a:p>
        </p:txBody>
      </p:sp>
      <p:sp>
        <p:nvSpPr>
          <p:cNvPr id="7" name="Rectangle : coins arrondis 6">
            <a:extLst>
              <a:ext uri="{FF2B5EF4-FFF2-40B4-BE49-F238E27FC236}">
                <a16:creationId xmlns:a16="http://schemas.microsoft.com/office/drawing/2014/main" id="{842D04E4-DC45-4BBB-9B9D-12A7F39A2369}"/>
              </a:ext>
            </a:extLst>
          </p:cNvPr>
          <p:cNvSpPr/>
          <p:nvPr/>
        </p:nvSpPr>
        <p:spPr>
          <a:xfrm>
            <a:off x="2862994" y="2767264"/>
            <a:ext cx="9216711" cy="392229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OBJECTIFS</a:t>
            </a:r>
          </a:p>
          <a:p>
            <a:pPr algn="ctr"/>
            <a:endParaRPr lang="fr-FR" dirty="0"/>
          </a:p>
          <a:p>
            <a:r>
              <a:rPr lang="fr-FR" dirty="0"/>
              <a:t>Précise pour les élèves, durant les temps scolaires et périscolaires, les traitements médicaux et/ou les régimes spécifiques liés aux intolérances alimentaires. </a:t>
            </a:r>
          </a:p>
          <a:p>
            <a:endParaRPr lang="fr-FR" dirty="0"/>
          </a:p>
          <a:p>
            <a:r>
              <a:rPr lang="fr-FR" dirty="0"/>
              <a:t>Comporte, le cas échéant, les aménagements de la scolarité en lien avec l’état de santé (par exemple pour un contrôle régulier de la glycémie)</a:t>
            </a:r>
          </a:p>
          <a:p>
            <a:endParaRPr lang="fr-FR" dirty="0"/>
          </a:p>
          <a:p>
            <a:r>
              <a:rPr lang="fr-FR" dirty="0"/>
              <a:t>Précise également comment, en cas de périodes d’hospitalisation ou de</a:t>
            </a:r>
          </a:p>
          <a:p>
            <a:r>
              <a:rPr lang="fr-FR" dirty="0"/>
              <a:t>maintien à domicile, les enseignants de l’école veillent à assurer le suivi de la scolarité.</a:t>
            </a:r>
          </a:p>
          <a:p>
            <a:endParaRPr lang="fr-FR" dirty="0"/>
          </a:p>
          <a:p>
            <a:r>
              <a:rPr lang="fr-FR" dirty="0"/>
              <a:t>Peut comporter un protocole d’urgence qui est joint dans son intégralité au PAI</a:t>
            </a:r>
          </a:p>
        </p:txBody>
      </p:sp>
    </p:spTree>
    <p:extLst>
      <p:ext uri="{BB962C8B-B14F-4D97-AF65-F5344CB8AC3E}">
        <p14:creationId xmlns:p14="http://schemas.microsoft.com/office/powerpoint/2010/main" val="27090523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Espace réservé du contenu 3">
            <a:extLst>
              <a:ext uri="{FF2B5EF4-FFF2-40B4-BE49-F238E27FC236}">
                <a16:creationId xmlns:a16="http://schemas.microsoft.com/office/drawing/2014/main" id="{49ACB331-C7E9-4A44-8650-E9DCEA2F6B33}"/>
              </a:ext>
            </a:extLst>
          </p:cNvPr>
          <p:cNvSpPr txBox="1">
            <a:spLocks/>
          </p:cNvSpPr>
          <p:nvPr/>
        </p:nvSpPr>
        <p:spPr>
          <a:xfrm>
            <a:off x="13746" y="3847867"/>
            <a:ext cx="1320795" cy="89178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9pPr>
          </a:lstStyle>
          <a:p>
            <a:pPr marL="0" indent="0" algn="ctr" defTabSz="457200">
              <a:lnSpc>
                <a:spcPct val="100000"/>
              </a:lnSpc>
              <a:spcBef>
                <a:spcPts val="0"/>
              </a:spcBef>
              <a:buFontTx/>
              <a:buNone/>
              <a:defRPr/>
            </a:pPr>
            <a:r>
              <a:rPr lang="fr-FR" dirty="0">
                <a:solidFill>
                  <a:srgbClr val="003399"/>
                </a:solidFill>
                <a:latin typeface="Trebuchet MS" panose="020B0603020202020204"/>
              </a:rPr>
              <a:t>Famille</a:t>
            </a:r>
          </a:p>
        </p:txBody>
      </p:sp>
      <p:cxnSp>
        <p:nvCxnSpPr>
          <p:cNvPr id="43" name="Connecteur droit avec flèche 42">
            <a:extLst>
              <a:ext uri="{FF2B5EF4-FFF2-40B4-BE49-F238E27FC236}">
                <a16:creationId xmlns:a16="http://schemas.microsoft.com/office/drawing/2014/main" id="{AB00C9B4-8D68-461E-8E7A-FFC05E9F499A}"/>
              </a:ext>
            </a:extLst>
          </p:cNvPr>
          <p:cNvCxnSpPr>
            <a:cxnSpLocks/>
          </p:cNvCxnSpPr>
          <p:nvPr/>
        </p:nvCxnSpPr>
        <p:spPr>
          <a:xfrm>
            <a:off x="11022143" y="3259219"/>
            <a:ext cx="7203" cy="1573190"/>
          </a:xfrm>
          <a:prstGeom prst="straightConnector1">
            <a:avLst/>
          </a:prstGeom>
          <a:ln w="63500">
            <a:solidFill>
              <a:srgbClr val="003399"/>
            </a:solidFill>
            <a:tailEnd type="triangle"/>
          </a:ln>
        </p:spPr>
        <p:style>
          <a:lnRef idx="1">
            <a:schemeClr val="accent1"/>
          </a:lnRef>
          <a:fillRef idx="0">
            <a:schemeClr val="accent1"/>
          </a:fillRef>
          <a:effectRef idx="0">
            <a:schemeClr val="accent1"/>
          </a:effectRef>
          <a:fontRef idx="minor">
            <a:schemeClr val="tx1"/>
          </a:fontRef>
        </p:style>
      </p:cxnSp>
      <p:sp>
        <p:nvSpPr>
          <p:cNvPr id="15" name="Espace réservé du contenu 3">
            <a:extLst>
              <a:ext uri="{FF2B5EF4-FFF2-40B4-BE49-F238E27FC236}">
                <a16:creationId xmlns:a16="http://schemas.microsoft.com/office/drawing/2014/main" id="{39B319EC-8BA3-4A3B-AEA8-2A2A98A0AC38}"/>
              </a:ext>
            </a:extLst>
          </p:cNvPr>
          <p:cNvSpPr txBox="1">
            <a:spLocks/>
          </p:cNvSpPr>
          <p:nvPr/>
        </p:nvSpPr>
        <p:spPr>
          <a:xfrm>
            <a:off x="2959911" y="4832409"/>
            <a:ext cx="1720526" cy="90034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9pPr>
          </a:lstStyle>
          <a:p>
            <a:pPr marL="0" indent="0">
              <a:buFont typeface="Arial" panose="020B0604020202020204" pitchFamily="34" charset="0"/>
              <a:buNone/>
            </a:pPr>
            <a:endParaRPr lang="fr-FR" dirty="0">
              <a:solidFill>
                <a:srgbClr val="7030A0"/>
              </a:solidFill>
            </a:endParaRPr>
          </a:p>
          <a:p>
            <a:pPr marL="0" indent="0" algn="ctr" defTabSz="457200">
              <a:lnSpc>
                <a:spcPct val="100000"/>
              </a:lnSpc>
              <a:spcBef>
                <a:spcPts val="0"/>
              </a:spcBef>
              <a:buFontTx/>
              <a:buNone/>
              <a:defRPr/>
            </a:pPr>
            <a:r>
              <a:rPr lang="fr-FR" sz="4600" dirty="0">
                <a:solidFill>
                  <a:srgbClr val="003399"/>
                </a:solidFill>
                <a:latin typeface="Trebuchet MS" panose="020B0603020202020204"/>
              </a:rPr>
              <a:t>Chef établissement</a:t>
            </a:r>
          </a:p>
        </p:txBody>
      </p:sp>
      <p:cxnSp>
        <p:nvCxnSpPr>
          <p:cNvPr id="35" name="Connecteur droit avec flèche 34">
            <a:extLst>
              <a:ext uri="{FF2B5EF4-FFF2-40B4-BE49-F238E27FC236}">
                <a16:creationId xmlns:a16="http://schemas.microsoft.com/office/drawing/2014/main" id="{136F8BA4-ADC5-4B30-A9B8-0A70810769A8}"/>
              </a:ext>
            </a:extLst>
          </p:cNvPr>
          <p:cNvCxnSpPr>
            <a:cxnSpLocks/>
          </p:cNvCxnSpPr>
          <p:nvPr/>
        </p:nvCxnSpPr>
        <p:spPr>
          <a:xfrm>
            <a:off x="4612942" y="3222057"/>
            <a:ext cx="0" cy="1330666"/>
          </a:xfrm>
          <a:prstGeom prst="straightConnector1">
            <a:avLst/>
          </a:prstGeom>
          <a:ln w="63500">
            <a:solidFill>
              <a:srgbClr val="003399"/>
            </a:solidFill>
            <a:tailEnd type="triangle"/>
          </a:ln>
        </p:spPr>
        <p:style>
          <a:lnRef idx="1">
            <a:schemeClr val="accent1"/>
          </a:lnRef>
          <a:fillRef idx="0">
            <a:schemeClr val="accent1"/>
          </a:fillRef>
          <a:effectRef idx="0">
            <a:schemeClr val="accent1"/>
          </a:effectRef>
          <a:fontRef idx="minor">
            <a:schemeClr val="tx1"/>
          </a:fontRef>
        </p:style>
      </p:cxnSp>
      <p:sp>
        <p:nvSpPr>
          <p:cNvPr id="4" name="Espace réservé du contenu 3">
            <a:extLst>
              <a:ext uri="{FF2B5EF4-FFF2-40B4-BE49-F238E27FC236}">
                <a16:creationId xmlns:a16="http://schemas.microsoft.com/office/drawing/2014/main" id="{829D2066-319C-4FCC-BF7E-C6A3E5328FF0}"/>
              </a:ext>
            </a:extLst>
          </p:cNvPr>
          <p:cNvSpPr>
            <a:spLocks noGrp="1"/>
          </p:cNvSpPr>
          <p:nvPr>
            <p:ph idx="1"/>
          </p:nvPr>
        </p:nvSpPr>
        <p:spPr>
          <a:xfrm>
            <a:off x="5100396" y="1629377"/>
            <a:ext cx="1918184" cy="630916"/>
          </a:xfrm>
          <a:prstGeom prst="round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lstStyle/>
          <a:p>
            <a:pPr marL="0" indent="0">
              <a:buNone/>
            </a:pPr>
            <a:endParaRPr lang="fr-FR" dirty="0"/>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4600" b="0" i="0" u="none" strike="noStrike" kern="1200" cap="none" spc="0" normalizeH="0" baseline="0" noProof="0" dirty="0">
                <a:ln>
                  <a:noFill/>
                </a:ln>
                <a:solidFill>
                  <a:prstClr val="white"/>
                </a:solidFill>
                <a:effectLst/>
                <a:uLnTx/>
                <a:uFillTx/>
                <a:latin typeface="Trebuchet MS" panose="020B0603020202020204"/>
                <a:ea typeface="+mn-ea"/>
                <a:cs typeface="+mn-cs"/>
              </a:rPr>
              <a:t>Procédure</a:t>
            </a:r>
          </a:p>
        </p:txBody>
      </p:sp>
      <p:sp>
        <p:nvSpPr>
          <p:cNvPr id="5" name="Titre 1">
            <a:extLst>
              <a:ext uri="{FF2B5EF4-FFF2-40B4-BE49-F238E27FC236}">
                <a16:creationId xmlns:a16="http://schemas.microsoft.com/office/drawing/2014/main" id="{CD18FDE3-CD16-4299-8DB3-5137CCB9223F}"/>
              </a:ext>
            </a:extLst>
          </p:cNvPr>
          <p:cNvSpPr>
            <a:spLocks noGrp="1"/>
          </p:cNvSpPr>
          <p:nvPr>
            <p:ph type="title"/>
          </p:nvPr>
        </p:nvSpPr>
        <p:spPr>
          <a:xfrm>
            <a:off x="680321" y="753228"/>
            <a:ext cx="9613861" cy="1080938"/>
          </a:xfrm>
        </p:spPr>
        <p:txBody>
          <a:bodyPr/>
          <a:lstStyle/>
          <a:p>
            <a:r>
              <a:rPr lang="fr-FR" dirty="0"/>
              <a:t>Répondre aux BEP des élèves : le PAI</a:t>
            </a:r>
          </a:p>
        </p:txBody>
      </p:sp>
      <p:sp>
        <p:nvSpPr>
          <p:cNvPr id="6" name="Espace réservé du contenu 3">
            <a:extLst>
              <a:ext uri="{FF2B5EF4-FFF2-40B4-BE49-F238E27FC236}">
                <a16:creationId xmlns:a16="http://schemas.microsoft.com/office/drawing/2014/main" id="{99C765DA-00BC-4108-B5C1-E1837997B903}"/>
              </a:ext>
            </a:extLst>
          </p:cNvPr>
          <p:cNvSpPr txBox="1">
            <a:spLocks/>
          </p:cNvSpPr>
          <p:nvPr/>
        </p:nvSpPr>
        <p:spPr>
          <a:xfrm>
            <a:off x="128337" y="2528544"/>
            <a:ext cx="2269257" cy="863944"/>
          </a:xfrm>
          <a:prstGeom prst="round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9pPr>
          </a:lstStyle>
          <a:p>
            <a:pPr marL="0" indent="0" algn="ctr" defTabSz="457200">
              <a:lnSpc>
                <a:spcPct val="100000"/>
              </a:lnSpc>
              <a:spcBef>
                <a:spcPts val="0"/>
              </a:spcBef>
              <a:buFontTx/>
              <a:buNone/>
              <a:defRPr/>
            </a:pPr>
            <a:r>
              <a:rPr lang="fr-FR" sz="4600" dirty="0">
                <a:solidFill>
                  <a:prstClr val="white"/>
                </a:solidFill>
                <a:latin typeface="Trebuchet MS" panose="020B0603020202020204"/>
              </a:rPr>
              <a:t>Demande</a:t>
            </a:r>
          </a:p>
        </p:txBody>
      </p:sp>
      <p:sp>
        <p:nvSpPr>
          <p:cNvPr id="11" name="Espace réservé du contenu 3">
            <a:extLst>
              <a:ext uri="{FF2B5EF4-FFF2-40B4-BE49-F238E27FC236}">
                <a16:creationId xmlns:a16="http://schemas.microsoft.com/office/drawing/2014/main" id="{0A8EF0E6-20C7-4537-9AC0-3838543D5CC1}"/>
              </a:ext>
            </a:extLst>
          </p:cNvPr>
          <p:cNvSpPr txBox="1">
            <a:spLocks/>
          </p:cNvSpPr>
          <p:nvPr/>
        </p:nvSpPr>
        <p:spPr>
          <a:xfrm>
            <a:off x="3218942" y="2493642"/>
            <a:ext cx="5726937" cy="863944"/>
          </a:xfrm>
          <a:prstGeom prst="round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9pPr>
          </a:lstStyle>
          <a:p>
            <a:pPr marL="0" indent="0" algn="ctr" defTabSz="457200">
              <a:lnSpc>
                <a:spcPct val="100000"/>
              </a:lnSpc>
              <a:spcBef>
                <a:spcPts val="0"/>
              </a:spcBef>
              <a:buFontTx/>
              <a:buNone/>
              <a:defRPr/>
            </a:pPr>
            <a:r>
              <a:rPr lang="fr-FR" sz="4600" dirty="0">
                <a:solidFill>
                  <a:prstClr val="white"/>
                </a:solidFill>
                <a:latin typeface="Trebuchet MS" panose="020B0603020202020204"/>
              </a:rPr>
              <a:t>Médecin scolaire</a:t>
            </a:r>
          </a:p>
        </p:txBody>
      </p:sp>
      <p:sp>
        <p:nvSpPr>
          <p:cNvPr id="12" name="Espace réservé du contenu 3">
            <a:extLst>
              <a:ext uri="{FF2B5EF4-FFF2-40B4-BE49-F238E27FC236}">
                <a16:creationId xmlns:a16="http://schemas.microsoft.com/office/drawing/2014/main" id="{2BC2FEBD-1041-4238-BCA9-3F9E582235DB}"/>
              </a:ext>
            </a:extLst>
          </p:cNvPr>
          <p:cNvSpPr txBox="1">
            <a:spLocks/>
          </p:cNvSpPr>
          <p:nvPr/>
        </p:nvSpPr>
        <p:spPr>
          <a:xfrm>
            <a:off x="3226422" y="3212617"/>
            <a:ext cx="2863295" cy="51726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9pPr>
          </a:lstStyle>
          <a:p>
            <a:pPr marL="0" indent="0" algn="ctr" defTabSz="457200">
              <a:lnSpc>
                <a:spcPct val="100000"/>
              </a:lnSpc>
              <a:spcBef>
                <a:spcPts val="0"/>
              </a:spcBef>
              <a:buFontTx/>
              <a:buNone/>
              <a:defRPr/>
            </a:pPr>
            <a:r>
              <a:rPr lang="fr-FR" dirty="0">
                <a:solidFill>
                  <a:srgbClr val="003399"/>
                </a:solidFill>
                <a:latin typeface="Trebuchet MS" panose="020B0603020202020204"/>
              </a:rPr>
              <a:t>Rédige le PAI</a:t>
            </a:r>
          </a:p>
        </p:txBody>
      </p:sp>
      <p:sp>
        <p:nvSpPr>
          <p:cNvPr id="20" name="Espace réservé du contenu 3">
            <a:extLst>
              <a:ext uri="{FF2B5EF4-FFF2-40B4-BE49-F238E27FC236}">
                <a16:creationId xmlns:a16="http://schemas.microsoft.com/office/drawing/2014/main" id="{07F0C5E2-5A46-4360-B147-A6D511F1C0FF}"/>
              </a:ext>
            </a:extLst>
          </p:cNvPr>
          <p:cNvSpPr txBox="1">
            <a:spLocks/>
          </p:cNvSpPr>
          <p:nvPr/>
        </p:nvSpPr>
        <p:spPr>
          <a:xfrm>
            <a:off x="9988426" y="2493642"/>
            <a:ext cx="1971105" cy="863944"/>
          </a:xfrm>
          <a:prstGeom prst="round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9pPr>
          </a:lstStyle>
          <a:p>
            <a:pPr marL="0" indent="0" algn="ctr" defTabSz="457200">
              <a:lnSpc>
                <a:spcPct val="100000"/>
              </a:lnSpc>
              <a:spcBef>
                <a:spcPts val="0"/>
              </a:spcBef>
              <a:buFontTx/>
              <a:buNone/>
              <a:defRPr/>
            </a:pPr>
            <a:r>
              <a:rPr lang="fr-FR" sz="2200" dirty="0">
                <a:solidFill>
                  <a:prstClr val="white"/>
                </a:solidFill>
                <a:latin typeface="Trebuchet MS" panose="020B0603020202020204"/>
              </a:rPr>
              <a:t>Actualisation</a:t>
            </a:r>
          </a:p>
          <a:p>
            <a:pPr marL="0" indent="0" algn="ctr" defTabSz="457200">
              <a:lnSpc>
                <a:spcPct val="100000"/>
              </a:lnSpc>
              <a:spcBef>
                <a:spcPts val="0"/>
              </a:spcBef>
              <a:buFontTx/>
              <a:buNone/>
              <a:defRPr/>
            </a:pPr>
            <a:r>
              <a:rPr lang="fr-FR" sz="2200" dirty="0">
                <a:solidFill>
                  <a:prstClr val="white"/>
                </a:solidFill>
                <a:latin typeface="Trebuchet MS" panose="020B0603020202020204"/>
              </a:rPr>
              <a:t>PAI</a:t>
            </a:r>
          </a:p>
        </p:txBody>
      </p:sp>
      <p:sp>
        <p:nvSpPr>
          <p:cNvPr id="22" name="Espace réservé du contenu 3">
            <a:extLst>
              <a:ext uri="{FF2B5EF4-FFF2-40B4-BE49-F238E27FC236}">
                <a16:creationId xmlns:a16="http://schemas.microsoft.com/office/drawing/2014/main" id="{F9430F74-76BB-4063-8F8D-B296E9734685}"/>
              </a:ext>
            </a:extLst>
          </p:cNvPr>
          <p:cNvSpPr txBox="1">
            <a:spLocks/>
          </p:cNvSpPr>
          <p:nvPr/>
        </p:nvSpPr>
        <p:spPr>
          <a:xfrm>
            <a:off x="9826124" y="4560744"/>
            <a:ext cx="2295708" cy="745406"/>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9pPr>
          </a:lstStyle>
          <a:p>
            <a:pPr marL="0" indent="0" algn="ctr">
              <a:buFont typeface="Arial" panose="020B0604020202020204" pitchFamily="34" charset="0"/>
              <a:buNone/>
            </a:pPr>
            <a:r>
              <a:rPr lang="fr-FR" sz="2000" dirty="0">
                <a:solidFill>
                  <a:srgbClr val="003399"/>
                </a:solidFill>
              </a:rPr>
              <a:t>Demande de la famille </a:t>
            </a:r>
            <a:endParaRPr lang="fr-FR" sz="2000" dirty="0">
              <a:solidFill>
                <a:srgbClr val="003399"/>
              </a:solidFill>
              <a:latin typeface="Trebuchet MS" panose="020B0603020202020204"/>
            </a:endParaRPr>
          </a:p>
        </p:txBody>
      </p:sp>
      <p:sp>
        <p:nvSpPr>
          <p:cNvPr id="23" name="Flèche : droite 22">
            <a:extLst>
              <a:ext uri="{FF2B5EF4-FFF2-40B4-BE49-F238E27FC236}">
                <a16:creationId xmlns:a16="http://schemas.microsoft.com/office/drawing/2014/main" id="{7A507CF0-5405-4A58-8D83-4A676C97D88E}"/>
              </a:ext>
            </a:extLst>
          </p:cNvPr>
          <p:cNvSpPr/>
          <p:nvPr/>
        </p:nvSpPr>
        <p:spPr>
          <a:xfrm>
            <a:off x="2490085" y="2740735"/>
            <a:ext cx="730820" cy="397070"/>
          </a:xfrm>
          <a:prstGeom prst="rightArrow">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Flèche : droite 24">
            <a:extLst>
              <a:ext uri="{FF2B5EF4-FFF2-40B4-BE49-F238E27FC236}">
                <a16:creationId xmlns:a16="http://schemas.microsoft.com/office/drawing/2014/main" id="{02EF0170-EC30-4297-953E-DEC3F05D3C13}"/>
              </a:ext>
            </a:extLst>
          </p:cNvPr>
          <p:cNvSpPr/>
          <p:nvPr/>
        </p:nvSpPr>
        <p:spPr>
          <a:xfrm>
            <a:off x="9074600" y="2711907"/>
            <a:ext cx="730820" cy="397070"/>
          </a:xfrm>
          <a:prstGeom prst="rightArrow">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7" name="Connecteur droit 26">
            <a:extLst>
              <a:ext uri="{FF2B5EF4-FFF2-40B4-BE49-F238E27FC236}">
                <a16:creationId xmlns:a16="http://schemas.microsoft.com/office/drawing/2014/main" id="{2AC9EB0B-F2C8-49C3-91E3-7D0F4412E54B}"/>
              </a:ext>
            </a:extLst>
          </p:cNvPr>
          <p:cNvCxnSpPr>
            <a:cxnSpLocks/>
          </p:cNvCxnSpPr>
          <p:nvPr/>
        </p:nvCxnSpPr>
        <p:spPr>
          <a:xfrm>
            <a:off x="2903621" y="3392488"/>
            <a:ext cx="0" cy="3465512"/>
          </a:xfrm>
          <a:prstGeom prst="line">
            <a:avLst/>
          </a:prstGeom>
          <a:ln w="254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F83A33E0-4136-44B6-949B-3C6CE1A90A75}"/>
              </a:ext>
            </a:extLst>
          </p:cNvPr>
          <p:cNvCxnSpPr>
            <a:cxnSpLocks/>
          </p:cNvCxnSpPr>
          <p:nvPr/>
        </p:nvCxnSpPr>
        <p:spPr>
          <a:xfrm>
            <a:off x="9644999" y="3427049"/>
            <a:ext cx="0" cy="3465512"/>
          </a:xfrm>
          <a:prstGeom prst="line">
            <a:avLst/>
          </a:prstGeom>
          <a:ln w="254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980D0AAE-6A9B-4B1F-9A3E-BD76B11F1920}"/>
              </a:ext>
            </a:extLst>
          </p:cNvPr>
          <p:cNvCxnSpPr>
            <a:cxnSpLocks/>
          </p:cNvCxnSpPr>
          <p:nvPr/>
        </p:nvCxnSpPr>
        <p:spPr>
          <a:xfrm>
            <a:off x="697561" y="3392488"/>
            <a:ext cx="0" cy="623051"/>
          </a:xfrm>
          <a:prstGeom prst="straightConnector1">
            <a:avLst/>
          </a:prstGeom>
          <a:ln w="63500">
            <a:solidFill>
              <a:srgbClr val="003399"/>
            </a:solidFill>
            <a:tailEnd type="triangle"/>
          </a:ln>
        </p:spPr>
        <p:style>
          <a:lnRef idx="1">
            <a:schemeClr val="accent1"/>
          </a:lnRef>
          <a:fillRef idx="0">
            <a:schemeClr val="accent1"/>
          </a:fillRef>
          <a:effectRef idx="0">
            <a:schemeClr val="accent1"/>
          </a:effectRef>
          <a:fontRef idx="minor">
            <a:schemeClr val="tx1"/>
          </a:fontRef>
        </p:style>
      </p:cxnSp>
      <p:sp>
        <p:nvSpPr>
          <p:cNvPr id="31" name="Espace réservé du contenu 3">
            <a:extLst>
              <a:ext uri="{FF2B5EF4-FFF2-40B4-BE49-F238E27FC236}">
                <a16:creationId xmlns:a16="http://schemas.microsoft.com/office/drawing/2014/main" id="{35C34C3E-79D0-469C-B4ED-AE9FEBCB3D9B}"/>
              </a:ext>
            </a:extLst>
          </p:cNvPr>
          <p:cNvSpPr txBox="1">
            <a:spLocks/>
          </p:cNvSpPr>
          <p:nvPr/>
        </p:nvSpPr>
        <p:spPr>
          <a:xfrm>
            <a:off x="83151" y="5886999"/>
            <a:ext cx="2705244" cy="89178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9pPr>
          </a:lstStyle>
          <a:p>
            <a:pPr marL="0" indent="0" algn="ctr" defTabSz="457200">
              <a:lnSpc>
                <a:spcPct val="100000"/>
              </a:lnSpc>
              <a:spcBef>
                <a:spcPts val="0"/>
              </a:spcBef>
              <a:buFontTx/>
              <a:buNone/>
              <a:defRPr/>
            </a:pPr>
            <a:r>
              <a:rPr lang="fr-FR" dirty="0">
                <a:solidFill>
                  <a:srgbClr val="003399"/>
                </a:solidFill>
                <a:latin typeface="Trebuchet MS" panose="020B0603020202020204"/>
              </a:rPr>
              <a:t>Chef d’établissement</a:t>
            </a:r>
          </a:p>
        </p:txBody>
      </p:sp>
      <p:cxnSp>
        <p:nvCxnSpPr>
          <p:cNvPr id="33" name="Connecteur droit avec flèche 32">
            <a:extLst>
              <a:ext uri="{FF2B5EF4-FFF2-40B4-BE49-F238E27FC236}">
                <a16:creationId xmlns:a16="http://schemas.microsoft.com/office/drawing/2014/main" id="{49E34498-A593-4375-B64F-FC8F3FDF3CCC}"/>
              </a:ext>
            </a:extLst>
          </p:cNvPr>
          <p:cNvCxnSpPr>
            <a:cxnSpLocks/>
          </p:cNvCxnSpPr>
          <p:nvPr/>
        </p:nvCxnSpPr>
        <p:spPr>
          <a:xfrm>
            <a:off x="1710406" y="3392488"/>
            <a:ext cx="0" cy="2640887"/>
          </a:xfrm>
          <a:prstGeom prst="straightConnector1">
            <a:avLst/>
          </a:prstGeom>
          <a:ln w="63500">
            <a:solidFill>
              <a:srgbClr val="003399"/>
            </a:solidFill>
            <a:tailEnd type="triangle"/>
          </a:ln>
        </p:spPr>
        <p:style>
          <a:lnRef idx="1">
            <a:schemeClr val="accent1"/>
          </a:lnRef>
          <a:fillRef idx="0">
            <a:schemeClr val="accent1"/>
          </a:fillRef>
          <a:effectRef idx="0">
            <a:schemeClr val="accent1"/>
          </a:effectRef>
          <a:fontRef idx="minor">
            <a:schemeClr val="tx1"/>
          </a:fontRef>
        </p:style>
      </p:cxnSp>
      <p:sp>
        <p:nvSpPr>
          <p:cNvPr id="10" name="Espace réservé du contenu 3">
            <a:extLst>
              <a:ext uri="{FF2B5EF4-FFF2-40B4-BE49-F238E27FC236}">
                <a16:creationId xmlns:a16="http://schemas.microsoft.com/office/drawing/2014/main" id="{F7BB66A7-4F49-4AAB-91B1-EABC3C36CF20}"/>
              </a:ext>
            </a:extLst>
          </p:cNvPr>
          <p:cNvSpPr txBox="1">
            <a:spLocks/>
          </p:cNvSpPr>
          <p:nvPr/>
        </p:nvSpPr>
        <p:spPr>
          <a:xfrm>
            <a:off x="83151" y="4893070"/>
            <a:ext cx="2754423" cy="68639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9pPr>
          </a:lstStyle>
          <a:p>
            <a:pPr marL="0" indent="0" algn="ctr" defTabSz="457200">
              <a:lnSpc>
                <a:spcPct val="100000"/>
              </a:lnSpc>
              <a:spcBef>
                <a:spcPts val="0"/>
              </a:spcBef>
              <a:buFontTx/>
              <a:buNone/>
              <a:defRPr/>
            </a:pPr>
            <a:r>
              <a:rPr lang="fr-FR" dirty="0">
                <a:solidFill>
                  <a:srgbClr val="003399"/>
                </a:solidFill>
                <a:latin typeface="Trebuchet MS" panose="020B0603020202020204"/>
              </a:rPr>
              <a:t>Accord + participation famille</a:t>
            </a:r>
          </a:p>
        </p:txBody>
      </p:sp>
      <p:sp>
        <p:nvSpPr>
          <p:cNvPr id="36" name="Espace réservé du contenu 3">
            <a:extLst>
              <a:ext uri="{FF2B5EF4-FFF2-40B4-BE49-F238E27FC236}">
                <a16:creationId xmlns:a16="http://schemas.microsoft.com/office/drawing/2014/main" id="{1BE185E6-1394-4FF5-82C7-43AEB03D6D0B}"/>
              </a:ext>
            </a:extLst>
          </p:cNvPr>
          <p:cNvSpPr txBox="1">
            <a:spLocks/>
          </p:cNvSpPr>
          <p:nvPr/>
        </p:nvSpPr>
        <p:spPr>
          <a:xfrm>
            <a:off x="3216741" y="4035781"/>
            <a:ext cx="2863295" cy="51726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9pPr>
          </a:lstStyle>
          <a:p>
            <a:pPr marL="0" indent="0" algn="ctr" defTabSz="457200">
              <a:lnSpc>
                <a:spcPct val="100000"/>
              </a:lnSpc>
              <a:spcBef>
                <a:spcPts val="0"/>
              </a:spcBef>
              <a:buFontTx/>
              <a:buNone/>
              <a:defRPr/>
            </a:pPr>
            <a:r>
              <a:rPr lang="fr-FR" dirty="0">
                <a:solidFill>
                  <a:srgbClr val="003399"/>
                </a:solidFill>
                <a:latin typeface="Trebuchet MS" panose="020B0603020202020204"/>
              </a:rPr>
              <a:t>Signé par</a:t>
            </a:r>
          </a:p>
        </p:txBody>
      </p:sp>
      <p:sp>
        <p:nvSpPr>
          <p:cNvPr id="37" name="Espace réservé du contenu 3">
            <a:extLst>
              <a:ext uri="{FF2B5EF4-FFF2-40B4-BE49-F238E27FC236}">
                <a16:creationId xmlns:a16="http://schemas.microsoft.com/office/drawing/2014/main" id="{E48681BC-9BD7-4DCD-9F28-E23F50756645}"/>
              </a:ext>
            </a:extLst>
          </p:cNvPr>
          <p:cNvSpPr txBox="1">
            <a:spLocks/>
          </p:cNvSpPr>
          <p:nvPr/>
        </p:nvSpPr>
        <p:spPr>
          <a:xfrm>
            <a:off x="4699666" y="4807899"/>
            <a:ext cx="1320795" cy="89178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9pPr>
          </a:lstStyle>
          <a:p>
            <a:pPr marL="0" indent="0" algn="ctr" defTabSz="457200">
              <a:lnSpc>
                <a:spcPct val="100000"/>
              </a:lnSpc>
              <a:spcBef>
                <a:spcPts val="0"/>
              </a:spcBef>
              <a:buFontTx/>
              <a:buNone/>
              <a:defRPr/>
            </a:pPr>
            <a:r>
              <a:rPr lang="fr-FR" dirty="0">
                <a:solidFill>
                  <a:srgbClr val="003399"/>
                </a:solidFill>
                <a:latin typeface="Trebuchet MS" panose="020B0603020202020204"/>
              </a:rPr>
              <a:t>Famille</a:t>
            </a:r>
          </a:p>
        </p:txBody>
      </p:sp>
      <p:cxnSp>
        <p:nvCxnSpPr>
          <p:cNvPr id="39" name="Connecteur droit avec flèche 38">
            <a:extLst>
              <a:ext uri="{FF2B5EF4-FFF2-40B4-BE49-F238E27FC236}">
                <a16:creationId xmlns:a16="http://schemas.microsoft.com/office/drawing/2014/main" id="{23DDF517-8914-4436-921A-9188576C4BE2}"/>
              </a:ext>
            </a:extLst>
          </p:cNvPr>
          <p:cNvCxnSpPr>
            <a:cxnSpLocks/>
          </p:cNvCxnSpPr>
          <p:nvPr/>
        </p:nvCxnSpPr>
        <p:spPr>
          <a:xfrm>
            <a:off x="3629778" y="4443991"/>
            <a:ext cx="0" cy="623051"/>
          </a:xfrm>
          <a:prstGeom prst="straightConnector1">
            <a:avLst/>
          </a:prstGeom>
          <a:ln w="63500">
            <a:solidFill>
              <a:srgbClr val="003399"/>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avec flèche 39">
            <a:extLst>
              <a:ext uri="{FF2B5EF4-FFF2-40B4-BE49-F238E27FC236}">
                <a16:creationId xmlns:a16="http://schemas.microsoft.com/office/drawing/2014/main" id="{9AA7799B-462B-491A-84DE-95880E7E484B}"/>
              </a:ext>
            </a:extLst>
          </p:cNvPr>
          <p:cNvCxnSpPr>
            <a:cxnSpLocks/>
          </p:cNvCxnSpPr>
          <p:nvPr/>
        </p:nvCxnSpPr>
        <p:spPr>
          <a:xfrm>
            <a:off x="5647672" y="4428123"/>
            <a:ext cx="0" cy="623051"/>
          </a:xfrm>
          <a:prstGeom prst="straightConnector1">
            <a:avLst/>
          </a:prstGeom>
          <a:ln w="63500">
            <a:solidFill>
              <a:srgbClr val="003399"/>
            </a:solidFill>
            <a:tailEnd type="triangle"/>
          </a:ln>
        </p:spPr>
        <p:style>
          <a:lnRef idx="1">
            <a:schemeClr val="accent1"/>
          </a:lnRef>
          <a:fillRef idx="0">
            <a:schemeClr val="accent1"/>
          </a:fillRef>
          <a:effectRef idx="0">
            <a:schemeClr val="accent1"/>
          </a:effectRef>
          <a:fontRef idx="minor">
            <a:schemeClr val="tx1"/>
          </a:fontRef>
        </p:style>
      </p:cxnSp>
      <p:sp>
        <p:nvSpPr>
          <p:cNvPr id="42" name="Espace réservé du contenu 3">
            <a:extLst>
              <a:ext uri="{FF2B5EF4-FFF2-40B4-BE49-F238E27FC236}">
                <a16:creationId xmlns:a16="http://schemas.microsoft.com/office/drawing/2014/main" id="{3C46C8C1-4627-4C8D-B850-AE919692800E}"/>
              </a:ext>
            </a:extLst>
          </p:cNvPr>
          <p:cNvSpPr txBox="1">
            <a:spLocks/>
          </p:cNvSpPr>
          <p:nvPr/>
        </p:nvSpPr>
        <p:spPr>
          <a:xfrm>
            <a:off x="3004479" y="5963730"/>
            <a:ext cx="3071901" cy="66529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9pPr>
          </a:lstStyle>
          <a:p>
            <a:pPr marL="0" indent="0" algn="ctr" defTabSz="457200">
              <a:lnSpc>
                <a:spcPct val="100000"/>
              </a:lnSpc>
              <a:spcBef>
                <a:spcPts val="0"/>
              </a:spcBef>
              <a:buFontTx/>
              <a:buNone/>
              <a:defRPr/>
            </a:pPr>
            <a:r>
              <a:rPr lang="fr-FR" sz="2000" dirty="0">
                <a:solidFill>
                  <a:srgbClr val="003399"/>
                </a:solidFill>
                <a:latin typeface="Trebuchet MS" panose="020B0603020202020204"/>
              </a:rPr>
              <a:t>Participants à son application</a:t>
            </a:r>
          </a:p>
        </p:txBody>
      </p:sp>
      <p:cxnSp>
        <p:nvCxnSpPr>
          <p:cNvPr id="41" name="Connecteur droit avec flèche 40">
            <a:extLst>
              <a:ext uri="{FF2B5EF4-FFF2-40B4-BE49-F238E27FC236}">
                <a16:creationId xmlns:a16="http://schemas.microsoft.com/office/drawing/2014/main" id="{F9BDE11B-C18B-4434-AC6A-18F211E0519C}"/>
              </a:ext>
            </a:extLst>
          </p:cNvPr>
          <p:cNvCxnSpPr>
            <a:cxnSpLocks/>
          </p:cNvCxnSpPr>
          <p:nvPr/>
        </p:nvCxnSpPr>
        <p:spPr>
          <a:xfrm>
            <a:off x="4732481" y="4492124"/>
            <a:ext cx="0" cy="1523331"/>
          </a:xfrm>
          <a:prstGeom prst="straightConnector1">
            <a:avLst/>
          </a:prstGeom>
          <a:ln w="63500">
            <a:solidFill>
              <a:srgbClr val="003399"/>
            </a:solidFill>
            <a:tailEnd type="triangle"/>
          </a:ln>
        </p:spPr>
        <p:style>
          <a:lnRef idx="1">
            <a:schemeClr val="accent1"/>
          </a:lnRef>
          <a:fillRef idx="0">
            <a:schemeClr val="accent1"/>
          </a:fillRef>
          <a:effectRef idx="0">
            <a:schemeClr val="accent1"/>
          </a:effectRef>
          <a:fontRef idx="minor">
            <a:schemeClr val="tx1"/>
          </a:fontRef>
        </p:style>
      </p:cxnSp>
      <p:sp>
        <p:nvSpPr>
          <p:cNvPr id="45" name="Espace réservé du contenu 3">
            <a:extLst>
              <a:ext uri="{FF2B5EF4-FFF2-40B4-BE49-F238E27FC236}">
                <a16:creationId xmlns:a16="http://schemas.microsoft.com/office/drawing/2014/main" id="{F823726C-57CE-4283-903E-9CF0B3E55A11}"/>
              </a:ext>
            </a:extLst>
          </p:cNvPr>
          <p:cNvSpPr txBox="1">
            <a:spLocks/>
          </p:cNvSpPr>
          <p:nvPr/>
        </p:nvSpPr>
        <p:spPr>
          <a:xfrm>
            <a:off x="6121958" y="3186752"/>
            <a:ext cx="2863295" cy="170631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9pPr>
          </a:lstStyle>
          <a:p>
            <a:pPr marL="0" indent="0" algn="ctr" defTabSz="457200">
              <a:lnSpc>
                <a:spcPct val="100000"/>
              </a:lnSpc>
              <a:spcBef>
                <a:spcPts val="0"/>
              </a:spcBef>
              <a:buFontTx/>
              <a:buNone/>
              <a:defRPr/>
            </a:pPr>
            <a:r>
              <a:rPr lang="fr-FR" dirty="0">
                <a:solidFill>
                  <a:srgbClr val="003399"/>
                </a:solidFill>
                <a:latin typeface="Trebuchet MS" panose="020B0603020202020204"/>
              </a:rPr>
              <a:t>Veille au respect du secret professionnel</a:t>
            </a:r>
          </a:p>
        </p:txBody>
      </p:sp>
      <p:sp>
        <p:nvSpPr>
          <p:cNvPr id="46" name="Espace réservé du contenu 3">
            <a:extLst>
              <a:ext uri="{FF2B5EF4-FFF2-40B4-BE49-F238E27FC236}">
                <a16:creationId xmlns:a16="http://schemas.microsoft.com/office/drawing/2014/main" id="{BD9AB4D2-FDC9-46AA-B165-8D83BF4C897A}"/>
              </a:ext>
            </a:extLst>
          </p:cNvPr>
          <p:cNvSpPr txBox="1">
            <a:spLocks/>
          </p:cNvSpPr>
          <p:nvPr/>
        </p:nvSpPr>
        <p:spPr>
          <a:xfrm>
            <a:off x="6128424" y="4984785"/>
            <a:ext cx="2863295" cy="170631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9pPr>
          </a:lstStyle>
          <a:p>
            <a:pPr marL="0" indent="0" algn="ctr" defTabSz="457200">
              <a:lnSpc>
                <a:spcPct val="100000"/>
              </a:lnSpc>
              <a:spcBef>
                <a:spcPts val="0"/>
              </a:spcBef>
              <a:buFontTx/>
              <a:buNone/>
              <a:defRPr/>
            </a:pPr>
            <a:r>
              <a:rPr lang="fr-FR" dirty="0">
                <a:solidFill>
                  <a:srgbClr val="003399"/>
                </a:solidFill>
                <a:latin typeface="Trebuchet MS" panose="020B0603020202020204"/>
              </a:rPr>
              <a:t>Veille à la clarté des préconisations</a:t>
            </a:r>
          </a:p>
        </p:txBody>
      </p:sp>
    </p:spTree>
    <p:extLst>
      <p:ext uri="{BB962C8B-B14F-4D97-AF65-F5344CB8AC3E}">
        <p14:creationId xmlns:p14="http://schemas.microsoft.com/office/powerpoint/2010/main" val="274624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up)">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up)">
                                      <p:cBhvr>
                                        <p:cTn id="20" dur="500"/>
                                        <p:tgtEl>
                                          <p:spTgt spid="33"/>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500"/>
                                        <p:tgtEl>
                                          <p:spTgt spid="10"/>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up)">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500"/>
                                        <p:tgtEl>
                                          <p:spTgt spid="2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up)">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up)">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up)">
                                      <p:cBhvr>
                                        <p:cTn id="55" dur="500"/>
                                        <p:tgtEl>
                                          <p:spTgt spid="3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wipe(up)">
                                      <p:cBhvr>
                                        <p:cTn id="60" dur="500"/>
                                        <p:tgtEl>
                                          <p:spTgt spid="39"/>
                                        </p:tgtEl>
                                      </p:cBhvr>
                                    </p:animEffect>
                                  </p:childTnLst>
                                </p:cTn>
                              </p:par>
                            </p:childTnLst>
                          </p:cTn>
                        </p:par>
                        <p:par>
                          <p:cTn id="61" fill="hold">
                            <p:stCondLst>
                              <p:cond delay="500"/>
                            </p:stCondLst>
                            <p:childTnLst>
                              <p:par>
                                <p:cTn id="62" presetID="22" presetClass="entr" presetSubtype="1"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up)">
                                      <p:cBhvr>
                                        <p:cTn id="64" dur="5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wipe(up)">
                                      <p:cBhvr>
                                        <p:cTn id="69" dur="500"/>
                                        <p:tgtEl>
                                          <p:spTgt spid="40"/>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up)">
                                      <p:cBhvr>
                                        <p:cTn id="72" dur="50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up)">
                                      <p:cBhvr>
                                        <p:cTn id="77" dur="500"/>
                                        <p:tgtEl>
                                          <p:spTgt spid="41"/>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wipe(up)">
                                      <p:cBhvr>
                                        <p:cTn id="80" dur="500"/>
                                        <p:tgtEl>
                                          <p:spTgt spid="42"/>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grpId="0" nodeType="clickEffect">
                                  <p:stCondLst>
                                    <p:cond delay="0"/>
                                  </p:stCondLst>
                                  <p:childTnLst>
                                    <p:set>
                                      <p:cBhvr>
                                        <p:cTn id="84" dur="1" fill="hold">
                                          <p:stCondLst>
                                            <p:cond delay="0"/>
                                          </p:stCondLst>
                                        </p:cTn>
                                        <p:tgtEl>
                                          <p:spTgt spid="45"/>
                                        </p:tgtEl>
                                        <p:attrNameLst>
                                          <p:attrName>style.visibility</p:attrName>
                                        </p:attrNameLst>
                                      </p:cBhvr>
                                      <p:to>
                                        <p:strVal val="visible"/>
                                      </p:to>
                                    </p:set>
                                    <p:animEffect transition="in" filter="wipe(up)">
                                      <p:cBhvr>
                                        <p:cTn id="85" dur="500"/>
                                        <p:tgtEl>
                                          <p:spTgt spid="45"/>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1" fill="hold" grpId="0" nodeType="click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wipe(up)">
                                      <p:cBhvr>
                                        <p:cTn id="90" dur="500"/>
                                        <p:tgtEl>
                                          <p:spTgt spid="46"/>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nodeType="click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25"/>
                                        </p:tgtEl>
                                        <p:attrNameLst>
                                          <p:attrName>style.visibility</p:attrName>
                                        </p:attrNameLst>
                                      </p:cBhvr>
                                      <p:to>
                                        <p:strVal val="visible"/>
                                      </p:to>
                                    </p:set>
                                    <p:animEffect transition="in" filter="wipe(up)">
                                      <p:cBhvr>
                                        <p:cTn id="98" dur="500"/>
                                        <p:tgtEl>
                                          <p:spTgt spid="25"/>
                                        </p:tgtEl>
                                      </p:cBhvr>
                                    </p:animEffect>
                                  </p:childTnLst>
                                </p:cTn>
                              </p:par>
                            </p:childTnLst>
                          </p:cTn>
                        </p:par>
                        <p:par>
                          <p:cTn id="99" fill="hold">
                            <p:stCondLst>
                              <p:cond delay="500"/>
                            </p:stCondLst>
                            <p:childTnLst>
                              <p:par>
                                <p:cTn id="100" presetID="22" presetClass="entr" presetSubtype="1"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Effect transition="in" filter="wipe(up)">
                                      <p:cBhvr>
                                        <p:cTn id="102" dur="500"/>
                                        <p:tgtEl>
                                          <p:spTgt spid="20"/>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1" fill="hold" nodeType="clickEffect">
                                  <p:stCondLst>
                                    <p:cond delay="0"/>
                                  </p:stCondLst>
                                  <p:childTnLst>
                                    <p:set>
                                      <p:cBhvr>
                                        <p:cTn id="106" dur="1" fill="hold">
                                          <p:stCondLst>
                                            <p:cond delay="0"/>
                                          </p:stCondLst>
                                        </p:cTn>
                                        <p:tgtEl>
                                          <p:spTgt spid="43"/>
                                        </p:tgtEl>
                                        <p:attrNameLst>
                                          <p:attrName>style.visibility</p:attrName>
                                        </p:attrNameLst>
                                      </p:cBhvr>
                                      <p:to>
                                        <p:strVal val="visible"/>
                                      </p:to>
                                    </p:set>
                                    <p:animEffect transition="in" filter="wipe(up)">
                                      <p:cBhvr>
                                        <p:cTn id="107" dur="500"/>
                                        <p:tgtEl>
                                          <p:spTgt spid="43"/>
                                        </p:tgtEl>
                                      </p:cBhvr>
                                    </p:animEffect>
                                  </p:childTnLst>
                                </p:cTn>
                              </p:par>
                            </p:childTnLst>
                          </p:cTn>
                        </p:par>
                        <p:par>
                          <p:cTn id="108" fill="hold">
                            <p:stCondLst>
                              <p:cond delay="500"/>
                            </p:stCondLst>
                            <p:childTnLst>
                              <p:par>
                                <p:cTn id="109" presetID="22" presetClass="entr" presetSubtype="1" fill="hold" grpId="0" nodeType="after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wipe(up)">
                                      <p:cBhvr>
                                        <p:cTn id="1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5" grpId="0" animBg="1"/>
      <p:bldP spid="6" grpId="0" animBg="1"/>
      <p:bldP spid="11" grpId="0" animBg="1"/>
      <p:bldP spid="12" grpId="0" animBg="1"/>
      <p:bldP spid="20" grpId="0" animBg="1"/>
      <p:bldP spid="22" grpId="0" animBg="1"/>
      <p:bldP spid="23" grpId="0" animBg="1"/>
      <p:bldP spid="25" grpId="0" animBg="1"/>
      <p:bldP spid="31" grpId="0" animBg="1"/>
      <p:bldP spid="10" grpId="0" animBg="1"/>
      <p:bldP spid="36" grpId="0" animBg="1"/>
      <p:bldP spid="37" grpId="0" animBg="1"/>
      <p:bldP spid="42" grpId="0" animBg="1"/>
      <p:bldP spid="45" grpId="0" animBg="1"/>
      <p:bldP spid="4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BAFECC-1646-4261-A3B2-C253740DF2EB}"/>
              </a:ext>
            </a:extLst>
          </p:cNvPr>
          <p:cNvSpPr>
            <a:spLocks noGrp="1"/>
          </p:cNvSpPr>
          <p:nvPr>
            <p:ph type="title"/>
          </p:nvPr>
        </p:nvSpPr>
        <p:spPr/>
        <p:txBody>
          <a:bodyPr/>
          <a:lstStyle/>
          <a:p>
            <a:r>
              <a:rPr lang="fr-FR" dirty="0"/>
              <a:t>Répondre aux BEP des élèves : le PAI</a:t>
            </a:r>
          </a:p>
        </p:txBody>
      </p:sp>
      <p:sp>
        <p:nvSpPr>
          <p:cNvPr id="3" name="Rectangle : coins arrondis 2">
            <a:extLst>
              <a:ext uri="{FF2B5EF4-FFF2-40B4-BE49-F238E27FC236}">
                <a16:creationId xmlns:a16="http://schemas.microsoft.com/office/drawing/2014/main" id="{10BB0623-97A9-4FCE-8E35-E8C0AB587DCA}"/>
              </a:ext>
            </a:extLst>
          </p:cNvPr>
          <p:cNvSpPr/>
          <p:nvPr/>
        </p:nvSpPr>
        <p:spPr>
          <a:xfrm>
            <a:off x="417095" y="2177716"/>
            <a:ext cx="11357810" cy="440355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PERMET DE </a:t>
            </a:r>
          </a:p>
          <a:p>
            <a:pPr algn="ctr"/>
            <a:endParaRPr lang="fr-FR" dirty="0"/>
          </a:p>
          <a:p>
            <a:pPr marL="285750" indent="-285750">
              <a:buFontTx/>
              <a:buChar char="-"/>
            </a:pPr>
            <a:r>
              <a:rPr lang="fr-FR" dirty="0"/>
              <a:t>Faciliter l’accueil de l’enfant ou de l’adolescent malade à l’école. Il précise le rôle de chacun dans le cadre de ses compétences. Pour ce faire, il appartient au médecin de l’éducation nationale de bien expliquer à tous la prescription et les gestes nécessaires.</a:t>
            </a:r>
          </a:p>
          <a:p>
            <a:pPr marL="285750" indent="-285750">
              <a:buFontTx/>
              <a:buChar char="-"/>
            </a:pPr>
            <a:endParaRPr lang="fr-FR" dirty="0"/>
          </a:p>
          <a:p>
            <a:pPr marL="285750" indent="-285750">
              <a:buFontTx/>
              <a:buChar char="-"/>
            </a:pPr>
            <a:r>
              <a:rPr lang="fr-FR" dirty="0"/>
              <a:t>Dans certains cas, les soins et/ou les médicaments sont nécessaires à l’élève porteur de maladie chronique et/ou allergique. Les enseignants sont alors sollicités pour dispenser certains soins ou réaliser les gestes nécessaires en cas d’urgence.</a:t>
            </a:r>
          </a:p>
          <a:p>
            <a:pPr marL="285750" indent="-285750">
              <a:buFontTx/>
              <a:buChar char="-"/>
            </a:pPr>
            <a:endParaRPr lang="fr-FR" dirty="0"/>
          </a:p>
          <a:p>
            <a:pPr marL="285750" indent="-285750">
              <a:buFontTx/>
              <a:buChar char="-"/>
            </a:pPr>
            <a:r>
              <a:rPr lang="fr-FR" dirty="0"/>
              <a:t>Le PAI prévoit éventuellement la mise en place d’un régime alimentaire et de connaître l’attitude à adopter lorsque l’enfant présente des manifestations allergiques</a:t>
            </a:r>
          </a:p>
          <a:p>
            <a:pPr algn="ctr"/>
            <a:endParaRPr lang="fr-FR" dirty="0"/>
          </a:p>
        </p:txBody>
      </p:sp>
    </p:spTree>
    <p:extLst>
      <p:ext uri="{BB962C8B-B14F-4D97-AF65-F5344CB8AC3E}">
        <p14:creationId xmlns:p14="http://schemas.microsoft.com/office/powerpoint/2010/main" val="2221839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BAFECC-1646-4261-A3B2-C253740DF2EB}"/>
              </a:ext>
            </a:extLst>
          </p:cNvPr>
          <p:cNvSpPr>
            <a:spLocks noGrp="1"/>
          </p:cNvSpPr>
          <p:nvPr>
            <p:ph type="title"/>
          </p:nvPr>
        </p:nvSpPr>
        <p:spPr/>
        <p:txBody>
          <a:bodyPr/>
          <a:lstStyle/>
          <a:p>
            <a:r>
              <a:rPr lang="fr-FR" dirty="0"/>
              <a:t>Répondre aux BEP des élèves : le PAI</a:t>
            </a:r>
          </a:p>
        </p:txBody>
      </p:sp>
      <p:sp>
        <p:nvSpPr>
          <p:cNvPr id="3" name="Rectangle : coins arrondis 2">
            <a:extLst>
              <a:ext uri="{FF2B5EF4-FFF2-40B4-BE49-F238E27FC236}">
                <a16:creationId xmlns:a16="http://schemas.microsoft.com/office/drawing/2014/main" id="{10BB0623-97A9-4FCE-8E35-E8C0AB587DCA}"/>
              </a:ext>
            </a:extLst>
          </p:cNvPr>
          <p:cNvSpPr/>
          <p:nvPr/>
        </p:nvSpPr>
        <p:spPr>
          <a:xfrm>
            <a:off x="417095" y="2177716"/>
            <a:ext cx="11357810" cy="440355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b="1" dirty="0">
                <a:hlinkClick r:id="rId3" action="ppaction://hlinkfile"/>
              </a:rPr>
              <a:t>PAI</a:t>
            </a:r>
            <a:endParaRPr lang="fr-FR" sz="6000" dirty="0"/>
          </a:p>
          <a:p>
            <a:pPr algn="ctr"/>
            <a:endParaRPr lang="fr-FR" dirty="0"/>
          </a:p>
        </p:txBody>
      </p:sp>
    </p:spTree>
    <p:extLst>
      <p:ext uri="{BB962C8B-B14F-4D97-AF65-F5344CB8AC3E}">
        <p14:creationId xmlns:p14="http://schemas.microsoft.com/office/powerpoint/2010/main" val="24963061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BAFECC-1646-4261-A3B2-C253740DF2EB}"/>
              </a:ext>
            </a:extLst>
          </p:cNvPr>
          <p:cNvSpPr>
            <a:spLocks noGrp="1"/>
          </p:cNvSpPr>
          <p:nvPr>
            <p:ph type="title"/>
          </p:nvPr>
        </p:nvSpPr>
        <p:spPr/>
        <p:txBody>
          <a:bodyPr/>
          <a:lstStyle/>
          <a:p>
            <a:r>
              <a:rPr lang="fr-FR" dirty="0"/>
              <a:t>Répondre aux BEP des élèves : le PPRE</a:t>
            </a:r>
          </a:p>
        </p:txBody>
      </p:sp>
      <p:sp>
        <p:nvSpPr>
          <p:cNvPr id="5" name="Espace réservé du contenu 2">
            <a:extLst>
              <a:ext uri="{FF2B5EF4-FFF2-40B4-BE49-F238E27FC236}">
                <a16:creationId xmlns:a16="http://schemas.microsoft.com/office/drawing/2014/main" id="{6494DC15-2527-4139-AE59-417EF05945A6}"/>
              </a:ext>
            </a:extLst>
          </p:cNvPr>
          <p:cNvSpPr txBox="1">
            <a:spLocks/>
          </p:cNvSpPr>
          <p:nvPr/>
        </p:nvSpPr>
        <p:spPr>
          <a:xfrm>
            <a:off x="2624889" y="1834166"/>
            <a:ext cx="6942221" cy="80611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200000"/>
              </a:lnSpc>
              <a:spcBef>
                <a:spcPts val="1000"/>
              </a:spcBef>
              <a:spcAft>
                <a:spcPts val="0"/>
              </a:spcAft>
              <a:buClrTx/>
              <a:buSzTx/>
              <a:buFont typeface="Arial" panose="020B0604020202020204" pitchFamily="34" charset="0"/>
              <a:buNone/>
              <a:tabLst/>
              <a:defRPr/>
            </a:pPr>
            <a:r>
              <a:rPr kumimoji="0" lang="fr-FR" sz="2400" b="0" i="0" u="none" strike="noStrike" kern="1200" cap="none" spc="0" normalizeH="0" baseline="0" noProof="0" dirty="0">
                <a:ln>
                  <a:noFill/>
                </a:ln>
                <a:effectLst/>
                <a:uLnTx/>
                <a:uFillTx/>
                <a:latin typeface="Trebuchet MS" panose="020B0603020202020204"/>
                <a:ea typeface="+mn-ea"/>
                <a:cs typeface="+mn-cs"/>
              </a:rPr>
              <a:t>Projet Personnalisé de Réussite Educative</a:t>
            </a:r>
          </a:p>
        </p:txBody>
      </p:sp>
      <p:sp>
        <p:nvSpPr>
          <p:cNvPr id="3" name="Rectangle : coins arrondis 2">
            <a:extLst>
              <a:ext uri="{FF2B5EF4-FFF2-40B4-BE49-F238E27FC236}">
                <a16:creationId xmlns:a16="http://schemas.microsoft.com/office/drawing/2014/main" id="{10BB0623-97A9-4FCE-8E35-E8C0AB587DCA}"/>
              </a:ext>
            </a:extLst>
          </p:cNvPr>
          <p:cNvSpPr/>
          <p:nvPr/>
        </p:nvSpPr>
        <p:spPr>
          <a:xfrm>
            <a:off x="155196" y="2640281"/>
            <a:ext cx="3710951" cy="3922293"/>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a:p>
            <a:pPr algn="ctr"/>
            <a:r>
              <a:rPr lang="fr-FR" sz="2400" dirty="0"/>
              <a:t>ELEVES CONCERNES</a:t>
            </a:r>
          </a:p>
          <a:p>
            <a:pPr algn="ctr"/>
            <a:endParaRPr lang="fr-FR" sz="2400" dirty="0"/>
          </a:p>
          <a:p>
            <a:pPr algn="ctr"/>
            <a:r>
              <a:rPr lang="fr-FR" sz="2400" dirty="0"/>
              <a:t>Le PPRE concerne les élèves qui risquent de ne pas maîtriser certaines connaissances et compétences attendues à la fin d’un cycle d’enseignement.</a:t>
            </a:r>
          </a:p>
          <a:p>
            <a:endParaRPr lang="fr-FR" sz="2000" dirty="0"/>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6" name="Rectangle : coins arrondis 5">
            <a:extLst>
              <a:ext uri="{FF2B5EF4-FFF2-40B4-BE49-F238E27FC236}">
                <a16:creationId xmlns:a16="http://schemas.microsoft.com/office/drawing/2014/main" id="{D393663D-28D1-4E30-9597-1E2A9F9835FE}"/>
              </a:ext>
            </a:extLst>
          </p:cNvPr>
          <p:cNvSpPr/>
          <p:nvPr/>
        </p:nvSpPr>
        <p:spPr>
          <a:xfrm>
            <a:off x="4021346" y="2640280"/>
            <a:ext cx="8015458" cy="3922293"/>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 dirty="0"/>
          </a:p>
          <a:p>
            <a:pPr algn="ctr"/>
            <a:endParaRPr lang="fr-FR" sz="100" dirty="0"/>
          </a:p>
          <a:p>
            <a:pPr algn="ctr"/>
            <a:endParaRPr lang="fr-FR" sz="100" dirty="0"/>
          </a:p>
          <a:p>
            <a:pPr algn="ctr"/>
            <a:endParaRPr lang="fr-FR" sz="100" dirty="0"/>
          </a:p>
          <a:p>
            <a:pPr algn="ctr"/>
            <a:r>
              <a:rPr lang="fr-FR" sz="2400" dirty="0"/>
              <a:t>OBJECTIFS</a:t>
            </a:r>
          </a:p>
          <a:p>
            <a:pPr algn="ctr"/>
            <a:endParaRPr lang="fr-FR" sz="2400" dirty="0"/>
          </a:p>
          <a:p>
            <a:r>
              <a:rPr lang="fr-FR" sz="2400" dirty="0"/>
              <a:t>Le programme personnalisé de réussite éducative (PPRE) prend la forme d’un document qui permet de :</a:t>
            </a:r>
          </a:p>
          <a:p>
            <a:endParaRPr lang="fr-FR" sz="2400" u="sng" dirty="0"/>
          </a:p>
          <a:p>
            <a:r>
              <a:rPr lang="fr-FR" sz="2400" u="sng" dirty="0"/>
              <a:t>Formaliser</a:t>
            </a:r>
            <a:r>
              <a:rPr lang="fr-FR" sz="2400" dirty="0"/>
              <a:t> et </a:t>
            </a:r>
            <a:r>
              <a:rPr lang="fr-FR" sz="2400" u="sng" dirty="0"/>
              <a:t>coordonner les actions conçues pour répondre aux difficultés</a:t>
            </a:r>
            <a:r>
              <a:rPr lang="fr-FR" sz="2400" dirty="0"/>
              <a:t> que rencontre l’élève, allant de l’accompagnement pédagogique différencié conduit en classe par son ou ses enseignants, aux aides spécialisées ou complémentaires.</a:t>
            </a:r>
          </a:p>
          <a:p>
            <a:endParaRPr lang="fr-FR" sz="1900" dirty="0"/>
          </a:p>
        </p:txBody>
      </p:sp>
    </p:spTree>
    <p:extLst>
      <p:ext uri="{BB962C8B-B14F-4D97-AF65-F5344CB8AC3E}">
        <p14:creationId xmlns:p14="http://schemas.microsoft.com/office/powerpoint/2010/main" val="58023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829D2066-319C-4FCC-BF7E-C6A3E5328FF0}"/>
              </a:ext>
            </a:extLst>
          </p:cNvPr>
          <p:cNvSpPr>
            <a:spLocks noGrp="1"/>
          </p:cNvSpPr>
          <p:nvPr>
            <p:ph idx="1"/>
          </p:nvPr>
        </p:nvSpPr>
        <p:spPr>
          <a:xfrm>
            <a:off x="5100396" y="1629377"/>
            <a:ext cx="1918184" cy="630916"/>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lstStyle/>
          <a:p>
            <a:pPr marL="0" indent="0">
              <a:buNone/>
            </a:pPr>
            <a:endParaRPr lang="fr-FR" dirty="0"/>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4600" b="0" i="0" u="none" strike="noStrike" kern="1200" cap="none" spc="0" normalizeH="0" baseline="0" noProof="0" dirty="0">
                <a:ln>
                  <a:noFill/>
                </a:ln>
                <a:solidFill>
                  <a:prstClr val="white"/>
                </a:solidFill>
                <a:effectLst/>
                <a:uLnTx/>
                <a:uFillTx/>
                <a:latin typeface="Trebuchet MS" panose="020B0603020202020204"/>
                <a:ea typeface="+mn-ea"/>
                <a:cs typeface="+mn-cs"/>
              </a:rPr>
              <a:t>Procédure</a:t>
            </a:r>
          </a:p>
        </p:txBody>
      </p:sp>
      <p:sp>
        <p:nvSpPr>
          <p:cNvPr id="5" name="Titre 1">
            <a:extLst>
              <a:ext uri="{FF2B5EF4-FFF2-40B4-BE49-F238E27FC236}">
                <a16:creationId xmlns:a16="http://schemas.microsoft.com/office/drawing/2014/main" id="{CD18FDE3-CD16-4299-8DB3-5137CCB9223F}"/>
              </a:ext>
            </a:extLst>
          </p:cNvPr>
          <p:cNvSpPr>
            <a:spLocks noGrp="1"/>
          </p:cNvSpPr>
          <p:nvPr>
            <p:ph type="title"/>
          </p:nvPr>
        </p:nvSpPr>
        <p:spPr>
          <a:xfrm>
            <a:off x="680321" y="753228"/>
            <a:ext cx="9613861" cy="1080938"/>
          </a:xfrm>
        </p:spPr>
        <p:txBody>
          <a:bodyPr/>
          <a:lstStyle/>
          <a:p>
            <a:r>
              <a:rPr lang="fr-FR" dirty="0"/>
              <a:t>Répondre aux BEP des élèves : le PPRE</a:t>
            </a:r>
          </a:p>
        </p:txBody>
      </p:sp>
      <p:sp>
        <p:nvSpPr>
          <p:cNvPr id="6" name="Espace réservé du contenu 3">
            <a:extLst>
              <a:ext uri="{FF2B5EF4-FFF2-40B4-BE49-F238E27FC236}">
                <a16:creationId xmlns:a16="http://schemas.microsoft.com/office/drawing/2014/main" id="{99C765DA-00BC-4108-B5C1-E1837997B903}"/>
              </a:ext>
            </a:extLst>
          </p:cNvPr>
          <p:cNvSpPr txBox="1">
            <a:spLocks/>
          </p:cNvSpPr>
          <p:nvPr/>
        </p:nvSpPr>
        <p:spPr>
          <a:xfrm>
            <a:off x="62877" y="3762449"/>
            <a:ext cx="2705244" cy="1102943"/>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9pPr>
          </a:lstStyle>
          <a:p>
            <a:pPr marL="0" indent="0" algn="ctr" defTabSz="457200">
              <a:lnSpc>
                <a:spcPct val="100000"/>
              </a:lnSpc>
              <a:spcBef>
                <a:spcPts val="0"/>
              </a:spcBef>
              <a:buFontTx/>
              <a:buNone/>
              <a:defRPr/>
            </a:pPr>
            <a:r>
              <a:rPr lang="fr-FR" sz="4600" dirty="0">
                <a:solidFill>
                  <a:prstClr val="white"/>
                </a:solidFill>
                <a:latin typeface="Trebuchet MS" panose="020B0603020202020204"/>
              </a:rPr>
              <a:t>Initiative de l’équipe pédagogique</a:t>
            </a:r>
          </a:p>
        </p:txBody>
      </p:sp>
      <p:sp>
        <p:nvSpPr>
          <p:cNvPr id="23" name="Flèche : droite 22">
            <a:extLst>
              <a:ext uri="{FF2B5EF4-FFF2-40B4-BE49-F238E27FC236}">
                <a16:creationId xmlns:a16="http://schemas.microsoft.com/office/drawing/2014/main" id="{7A507CF0-5405-4A58-8D83-4A676C97D88E}"/>
              </a:ext>
            </a:extLst>
          </p:cNvPr>
          <p:cNvSpPr/>
          <p:nvPr/>
        </p:nvSpPr>
        <p:spPr>
          <a:xfrm>
            <a:off x="3390219" y="4088279"/>
            <a:ext cx="730820" cy="397070"/>
          </a:xfrm>
          <a:prstGeom prst="right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space réservé du contenu 3">
            <a:extLst>
              <a:ext uri="{FF2B5EF4-FFF2-40B4-BE49-F238E27FC236}">
                <a16:creationId xmlns:a16="http://schemas.microsoft.com/office/drawing/2014/main" id="{35C34C3E-79D0-469C-B4ED-AE9FEBCB3D9B}"/>
              </a:ext>
            </a:extLst>
          </p:cNvPr>
          <p:cNvSpPr txBox="1">
            <a:spLocks/>
          </p:cNvSpPr>
          <p:nvPr/>
        </p:nvSpPr>
        <p:spPr>
          <a:xfrm>
            <a:off x="62877" y="5510404"/>
            <a:ext cx="2705244" cy="1180699"/>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9pPr>
          </a:lstStyle>
          <a:p>
            <a:pPr marL="0" indent="0" algn="ctr" defTabSz="457200">
              <a:lnSpc>
                <a:spcPct val="100000"/>
              </a:lnSpc>
              <a:spcBef>
                <a:spcPts val="0"/>
              </a:spcBef>
              <a:buFontTx/>
              <a:buNone/>
              <a:defRPr/>
            </a:pPr>
            <a:r>
              <a:rPr lang="fr-FR" dirty="0">
                <a:solidFill>
                  <a:srgbClr val="FF6600"/>
                </a:solidFill>
                <a:latin typeface="Trebuchet MS" panose="020B0603020202020204"/>
              </a:rPr>
              <a:t>Mis en place par le chef d’établissement</a:t>
            </a:r>
          </a:p>
        </p:txBody>
      </p:sp>
      <p:cxnSp>
        <p:nvCxnSpPr>
          <p:cNvPr id="32" name="Connecteur droit avec flèche 31">
            <a:extLst>
              <a:ext uri="{FF2B5EF4-FFF2-40B4-BE49-F238E27FC236}">
                <a16:creationId xmlns:a16="http://schemas.microsoft.com/office/drawing/2014/main" id="{980D0AAE-6A9B-4B1F-9A3E-BD76B11F1920}"/>
              </a:ext>
            </a:extLst>
          </p:cNvPr>
          <p:cNvCxnSpPr>
            <a:cxnSpLocks/>
          </p:cNvCxnSpPr>
          <p:nvPr/>
        </p:nvCxnSpPr>
        <p:spPr>
          <a:xfrm>
            <a:off x="1455471" y="4865392"/>
            <a:ext cx="0" cy="735600"/>
          </a:xfrm>
          <a:prstGeom prst="straightConnector1">
            <a:avLst/>
          </a:prstGeom>
          <a:ln w="63500">
            <a:solidFill>
              <a:srgbClr val="FF6600"/>
            </a:solidFill>
            <a:tailEnd type="triangle"/>
          </a:ln>
        </p:spPr>
        <p:style>
          <a:lnRef idx="1">
            <a:schemeClr val="accent1"/>
          </a:lnRef>
          <a:fillRef idx="0">
            <a:schemeClr val="accent1"/>
          </a:fillRef>
          <a:effectRef idx="0">
            <a:schemeClr val="accent1"/>
          </a:effectRef>
          <a:fontRef idx="minor">
            <a:schemeClr val="tx1"/>
          </a:fontRef>
        </p:style>
      </p:cxnSp>
      <p:sp>
        <p:nvSpPr>
          <p:cNvPr id="38" name="Espace réservé du contenu 3">
            <a:extLst>
              <a:ext uri="{FF2B5EF4-FFF2-40B4-BE49-F238E27FC236}">
                <a16:creationId xmlns:a16="http://schemas.microsoft.com/office/drawing/2014/main" id="{FAF681FC-E283-4BF1-BDFF-F9B5EF436982}"/>
              </a:ext>
            </a:extLst>
          </p:cNvPr>
          <p:cNvSpPr txBox="1">
            <a:spLocks/>
          </p:cNvSpPr>
          <p:nvPr/>
        </p:nvSpPr>
        <p:spPr>
          <a:xfrm>
            <a:off x="62877" y="2119114"/>
            <a:ext cx="2705244" cy="110294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9pPr>
          </a:lstStyle>
          <a:p>
            <a:pPr marL="0" indent="0" algn="ctr" defTabSz="457200">
              <a:lnSpc>
                <a:spcPct val="100000"/>
              </a:lnSpc>
              <a:spcBef>
                <a:spcPts val="0"/>
              </a:spcBef>
              <a:buFontTx/>
              <a:buNone/>
              <a:defRPr/>
            </a:pPr>
            <a:r>
              <a:rPr lang="fr-FR" sz="4600" dirty="0">
                <a:solidFill>
                  <a:srgbClr val="FF6600"/>
                </a:solidFill>
                <a:latin typeface="Trebuchet MS" panose="020B0603020202020204"/>
              </a:rPr>
              <a:t>Bilan précis et personnalisé des besoins de l’élève</a:t>
            </a:r>
          </a:p>
        </p:txBody>
      </p:sp>
      <p:cxnSp>
        <p:nvCxnSpPr>
          <p:cNvPr id="44" name="Connecteur droit avec flèche 43">
            <a:extLst>
              <a:ext uri="{FF2B5EF4-FFF2-40B4-BE49-F238E27FC236}">
                <a16:creationId xmlns:a16="http://schemas.microsoft.com/office/drawing/2014/main" id="{E1536359-C1BC-4660-888D-48C398CD3877}"/>
              </a:ext>
            </a:extLst>
          </p:cNvPr>
          <p:cNvCxnSpPr>
            <a:cxnSpLocks/>
          </p:cNvCxnSpPr>
          <p:nvPr/>
        </p:nvCxnSpPr>
        <p:spPr>
          <a:xfrm flipV="1">
            <a:off x="1455471" y="3108977"/>
            <a:ext cx="0" cy="857641"/>
          </a:xfrm>
          <a:prstGeom prst="straightConnector1">
            <a:avLst/>
          </a:prstGeom>
          <a:ln w="63500">
            <a:solidFill>
              <a:srgbClr val="FF6600"/>
            </a:solidFill>
            <a:tailEnd type="triangle"/>
          </a:ln>
        </p:spPr>
        <p:style>
          <a:lnRef idx="1">
            <a:schemeClr val="accent1"/>
          </a:lnRef>
          <a:fillRef idx="0">
            <a:schemeClr val="accent1"/>
          </a:fillRef>
          <a:effectRef idx="0">
            <a:schemeClr val="accent1"/>
          </a:effectRef>
          <a:fontRef idx="minor">
            <a:schemeClr val="tx1"/>
          </a:fontRef>
        </p:style>
      </p:cxnSp>
      <p:sp>
        <p:nvSpPr>
          <p:cNvPr id="47" name="Espace réservé du contenu 3">
            <a:extLst>
              <a:ext uri="{FF2B5EF4-FFF2-40B4-BE49-F238E27FC236}">
                <a16:creationId xmlns:a16="http://schemas.microsoft.com/office/drawing/2014/main" id="{8A985D80-E787-45C8-88DC-303B3A9D2320}"/>
              </a:ext>
            </a:extLst>
          </p:cNvPr>
          <p:cNvSpPr txBox="1">
            <a:spLocks/>
          </p:cNvSpPr>
          <p:nvPr/>
        </p:nvSpPr>
        <p:spPr>
          <a:xfrm>
            <a:off x="6752095" y="4088279"/>
            <a:ext cx="2215801" cy="750006"/>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9pPr>
          </a:lstStyle>
          <a:p>
            <a:pPr marL="0" indent="0" algn="ctr" defTabSz="457200">
              <a:lnSpc>
                <a:spcPct val="100000"/>
              </a:lnSpc>
              <a:spcBef>
                <a:spcPts val="0"/>
              </a:spcBef>
              <a:buFontTx/>
              <a:buNone/>
              <a:defRPr/>
            </a:pPr>
            <a:r>
              <a:rPr lang="fr-FR" sz="4600" dirty="0">
                <a:solidFill>
                  <a:prstClr val="white"/>
                </a:solidFill>
                <a:latin typeface="Trebuchet MS" panose="020B0603020202020204"/>
              </a:rPr>
              <a:t>actions</a:t>
            </a:r>
          </a:p>
        </p:txBody>
      </p:sp>
      <p:sp>
        <p:nvSpPr>
          <p:cNvPr id="48" name="Espace réservé du contenu 3">
            <a:extLst>
              <a:ext uri="{FF2B5EF4-FFF2-40B4-BE49-F238E27FC236}">
                <a16:creationId xmlns:a16="http://schemas.microsoft.com/office/drawing/2014/main" id="{068F3A03-CF43-4709-86DB-B0D933A668F9}"/>
              </a:ext>
            </a:extLst>
          </p:cNvPr>
          <p:cNvSpPr txBox="1">
            <a:spLocks/>
          </p:cNvSpPr>
          <p:nvPr/>
        </p:nvSpPr>
        <p:spPr>
          <a:xfrm>
            <a:off x="7859996" y="2487297"/>
            <a:ext cx="3330028" cy="1180699"/>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9pPr>
          </a:lstStyle>
          <a:p>
            <a:pPr marL="0" indent="0" algn="ctr" defTabSz="457200">
              <a:lnSpc>
                <a:spcPct val="100000"/>
              </a:lnSpc>
              <a:spcBef>
                <a:spcPts val="0"/>
              </a:spcBef>
              <a:buFontTx/>
              <a:buNone/>
              <a:defRPr/>
            </a:pPr>
            <a:r>
              <a:rPr lang="fr-FR" dirty="0">
                <a:solidFill>
                  <a:srgbClr val="FF6600"/>
                </a:solidFill>
                <a:latin typeface="Trebuchet MS" panose="020B0603020202020204"/>
              </a:rPr>
              <a:t>Elaborées par l’équipe pédagogique</a:t>
            </a:r>
          </a:p>
        </p:txBody>
      </p:sp>
      <p:sp>
        <p:nvSpPr>
          <p:cNvPr id="49" name="Espace réservé du contenu 3">
            <a:extLst>
              <a:ext uri="{FF2B5EF4-FFF2-40B4-BE49-F238E27FC236}">
                <a16:creationId xmlns:a16="http://schemas.microsoft.com/office/drawing/2014/main" id="{367CF589-38D8-4C90-846D-DA9FBBC3850B}"/>
              </a:ext>
            </a:extLst>
          </p:cNvPr>
          <p:cNvSpPr txBox="1">
            <a:spLocks/>
          </p:cNvSpPr>
          <p:nvPr/>
        </p:nvSpPr>
        <p:spPr>
          <a:xfrm>
            <a:off x="5100396" y="2509213"/>
            <a:ext cx="2648239" cy="1180699"/>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9pPr>
          </a:lstStyle>
          <a:p>
            <a:pPr marL="0" indent="0" algn="ctr" defTabSz="457200">
              <a:lnSpc>
                <a:spcPct val="100000"/>
              </a:lnSpc>
              <a:spcBef>
                <a:spcPts val="0"/>
              </a:spcBef>
              <a:buFontTx/>
              <a:buNone/>
              <a:defRPr/>
            </a:pPr>
            <a:r>
              <a:rPr lang="fr-FR" dirty="0">
                <a:solidFill>
                  <a:srgbClr val="FF6600"/>
                </a:solidFill>
                <a:latin typeface="Trebuchet MS" panose="020B0603020202020204"/>
              </a:rPr>
              <a:t>Formalisées dans un document</a:t>
            </a:r>
          </a:p>
        </p:txBody>
      </p:sp>
      <p:sp>
        <p:nvSpPr>
          <p:cNvPr id="51" name="Espace réservé du contenu 3">
            <a:extLst>
              <a:ext uri="{FF2B5EF4-FFF2-40B4-BE49-F238E27FC236}">
                <a16:creationId xmlns:a16="http://schemas.microsoft.com/office/drawing/2014/main" id="{4AB4A3EE-576C-44F0-A8B2-5DAF4C7CB038}"/>
              </a:ext>
            </a:extLst>
          </p:cNvPr>
          <p:cNvSpPr txBox="1">
            <a:spLocks/>
          </p:cNvSpPr>
          <p:nvPr/>
        </p:nvSpPr>
        <p:spPr>
          <a:xfrm>
            <a:off x="4391995" y="3846231"/>
            <a:ext cx="1625590" cy="1180699"/>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9pPr>
          </a:lstStyle>
          <a:p>
            <a:pPr marL="0" indent="0" algn="ctr" defTabSz="457200">
              <a:lnSpc>
                <a:spcPct val="100000"/>
              </a:lnSpc>
              <a:spcBef>
                <a:spcPts val="0"/>
              </a:spcBef>
              <a:buFontTx/>
              <a:buNone/>
              <a:defRPr/>
            </a:pPr>
            <a:r>
              <a:rPr lang="fr-FR" dirty="0">
                <a:solidFill>
                  <a:srgbClr val="FF6600"/>
                </a:solidFill>
                <a:latin typeface="Trebuchet MS" panose="020B0603020202020204"/>
              </a:rPr>
              <a:t>Discutées avec la famille</a:t>
            </a:r>
          </a:p>
        </p:txBody>
      </p:sp>
      <p:sp>
        <p:nvSpPr>
          <p:cNvPr id="52" name="Espace réservé du contenu 3">
            <a:extLst>
              <a:ext uri="{FF2B5EF4-FFF2-40B4-BE49-F238E27FC236}">
                <a16:creationId xmlns:a16="http://schemas.microsoft.com/office/drawing/2014/main" id="{D368BA60-EF3B-47AB-B4FA-1F563CEDE488}"/>
              </a:ext>
            </a:extLst>
          </p:cNvPr>
          <p:cNvSpPr txBox="1">
            <a:spLocks/>
          </p:cNvSpPr>
          <p:nvPr/>
        </p:nvSpPr>
        <p:spPr>
          <a:xfrm>
            <a:off x="9843524" y="3894999"/>
            <a:ext cx="1898773" cy="1180699"/>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9pPr>
          </a:lstStyle>
          <a:p>
            <a:pPr marL="0" indent="0" algn="ctr" defTabSz="457200">
              <a:lnSpc>
                <a:spcPct val="100000"/>
              </a:lnSpc>
              <a:spcBef>
                <a:spcPts val="0"/>
              </a:spcBef>
              <a:buFontTx/>
              <a:buNone/>
              <a:defRPr/>
            </a:pPr>
            <a:r>
              <a:rPr lang="fr-FR" dirty="0">
                <a:solidFill>
                  <a:srgbClr val="FF6600"/>
                </a:solidFill>
                <a:latin typeface="Trebuchet MS" panose="020B0603020202020204"/>
              </a:rPr>
              <a:t>Présentées à l’élève</a:t>
            </a:r>
          </a:p>
        </p:txBody>
      </p:sp>
      <p:sp>
        <p:nvSpPr>
          <p:cNvPr id="53" name="Espace réservé du contenu 3">
            <a:extLst>
              <a:ext uri="{FF2B5EF4-FFF2-40B4-BE49-F238E27FC236}">
                <a16:creationId xmlns:a16="http://schemas.microsoft.com/office/drawing/2014/main" id="{B80C94F7-CFF6-4E57-A823-B604655D3A90}"/>
              </a:ext>
            </a:extLst>
          </p:cNvPr>
          <p:cNvSpPr txBox="1">
            <a:spLocks/>
          </p:cNvSpPr>
          <p:nvPr/>
        </p:nvSpPr>
        <p:spPr>
          <a:xfrm>
            <a:off x="6039807" y="5204573"/>
            <a:ext cx="3640378" cy="1180699"/>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9pPr>
          </a:lstStyle>
          <a:p>
            <a:pPr marL="0" indent="0" algn="ctr" defTabSz="457200">
              <a:lnSpc>
                <a:spcPct val="100000"/>
              </a:lnSpc>
              <a:spcBef>
                <a:spcPts val="0"/>
              </a:spcBef>
              <a:buFontTx/>
              <a:buNone/>
              <a:defRPr/>
            </a:pPr>
            <a:r>
              <a:rPr lang="fr-FR" dirty="0">
                <a:solidFill>
                  <a:srgbClr val="FF6600"/>
                </a:solidFill>
                <a:latin typeface="Trebuchet MS" panose="020B0603020202020204"/>
              </a:rPr>
              <a:t>Mises en œuvre prioritairement par l’enseignant en classe</a:t>
            </a:r>
          </a:p>
        </p:txBody>
      </p:sp>
    </p:spTree>
    <p:extLst>
      <p:ext uri="{BB962C8B-B14F-4D97-AF65-F5344CB8AC3E}">
        <p14:creationId xmlns:p14="http://schemas.microsoft.com/office/powerpoint/2010/main" val="200713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up)">
                                      <p:cBhvr>
                                        <p:cTn id="12" dur="500"/>
                                        <p:tgtEl>
                                          <p:spTgt spid="44"/>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up)">
                                      <p:cBhvr>
                                        <p:cTn id="15" dur="50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up)">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wipe(up)">
                                      <p:cBhvr>
                                        <p:cTn id="38" dur="500"/>
                                        <p:tgtEl>
                                          <p:spTgt spid="4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wipe(up)">
                                      <p:cBhvr>
                                        <p:cTn id="43" dur="500"/>
                                        <p:tgtEl>
                                          <p:spTgt spid="4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wipe(up)">
                                      <p:cBhvr>
                                        <p:cTn id="48" dur="500"/>
                                        <p:tgtEl>
                                          <p:spTgt spid="5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up)">
                                      <p:cBhvr>
                                        <p:cTn id="53" dur="500"/>
                                        <p:tgtEl>
                                          <p:spTgt spid="5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wipe(up)">
                                      <p:cBhvr>
                                        <p:cTn id="5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3" grpId="0" animBg="1"/>
      <p:bldP spid="31" grpId="0" animBg="1"/>
      <p:bldP spid="38" grpId="0" animBg="1"/>
      <p:bldP spid="47" grpId="0" animBg="1"/>
      <p:bldP spid="48" grpId="0" animBg="1"/>
      <p:bldP spid="49" grpId="0" animBg="1"/>
      <p:bldP spid="51" grpId="0" animBg="1"/>
      <p:bldP spid="52" grpId="0" animBg="1"/>
      <p:bldP spid="5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BAFECC-1646-4261-A3B2-C253740DF2EB}"/>
              </a:ext>
            </a:extLst>
          </p:cNvPr>
          <p:cNvSpPr>
            <a:spLocks noGrp="1"/>
          </p:cNvSpPr>
          <p:nvPr>
            <p:ph type="title"/>
          </p:nvPr>
        </p:nvSpPr>
        <p:spPr/>
        <p:txBody>
          <a:bodyPr/>
          <a:lstStyle/>
          <a:p>
            <a:r>
              <a:rPr lang="fr-FR" dirty="0"/>
              <a:t>Répondre aux BEP des élèves : le PPRE</a:t>
            </a:r>
          </a:p>
        </p:txBody>
      </p:sp>
      <p:sp>
        <p:nvSpPr>
          <p:cNvPr id="3" name="Rectangle : coins arrondis 2">
            <a:extLst>
              <a:ext uri="{FF2B5EF4-FFF2-40B4-BE49-F238E27FC236}">
                <a16:creationId xmlns:a16="http://schemas.microsoft.com/office/drawing/2014/main" id="{10BB0623-97A9-4FCE-8E35-E8C0AB587DCA}"/>
              </a:ext>
            </a:extLst>
          </p:cNvPr>
          <p:cNvSpPr/>
          <p:nvPr/>
        </p:nvSpPr>
        <p:spPr>
          <a:xfrm>
            <a:off x="1" y="1957137"/>
            <a:ext cx="12192000" cy="4900863"/>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 dirty="0"/>
          </a:p>
          <a:p>
            <a:pPr algn="ctr"/>
            <a:endParaRPr lang="fr-FR" sz="100" dirty="0"/>
          </a:p>
          <a:p>
            <a:pPr algn="ctr"/>
            <a:endParaRPr lang="fr-FR" sz="100" dirty="0"/>
          </a:p>
          <a:p>
            <a:pPr algn="ctr"/>
            <a:endParaRPr lang="fr-FR" sz="100" dirty="0"/>
          </a:p>
          <a:p>
            <a:pPr algn="ctr"/>
            <a:endParaRPr lang="fr-FR" sz="100" dirty="0"/>
          </a:p>
          <a:p>
            <a:pPr algn="ctr"/>
            <a:endParaRPr lang="fr-FR" sz="100" dirty="0"/>
          </a:p>
          <a:p>
            <a:pPr algn="ctr"/>
            <a:endParaRPr lang="fr-FR" sz="2800" b="1" dirty="0"/>
          </a:p>
          <a:p>
            <a:pPr algn="ctr"/>
            <a:r>
              <a:rPr lang="fr-FR" sz="2800" b="1" dirty="0"/>
              <a:t>PERMET DE </a:t>
            </a:r>
          </a:p>
          <a:p>
            <a:endParaRPr lang="fr-FR" sz="1400" dirty="0"/>
          </a:p>
          <a:p>
            <a:endParaRPr lang="fr-FR" sz="1400" dirty="0"/>
          </a:p>
          <a:p>
            <a:r>
              <a:rPr lang="fr-FR" sz="2800" dirty="0"/>
              <a:t>Le PPRE organise l’accompagnement pédagogique différencié de l’élève tout au long du cycle afin de lui permettre de surmonter les difficultés rencontrées et de progresser dans ses apprentissages.</a:t>
            </a:r>
          </a:p>
          <a:p>
            <a:endParaRPr lang="fr-FR" sz="2800" dirty="0"/>
          </a:p>
          <a:p>
            <a:r>
              <a:rPr lang="fr-FR" sz="2800" dirty="0"/>
              <a:t>Il vise à renforcer la cohérence entre les actions entreprises pour aider l’élève afin d’en optimiser l’effet. Ce n’est donc pas en soi un dispositif.</a:t>
            </a:r>
          </a:p>
          <a:p>
            <a:endParaRPr kumimoji="0" lang="fr-FR" sz="24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endParaRPr lang="fr-FR" sz="2400" dirty="0">
              <a:solidFill>
                <a:prstClr val="white"/>
              </a:solidFill>
              <a:latin typeface="Trebuchet MS" panose="020B0603020202020204"/>
            </a:endParaRPr>
          </a:p>
          <a:p>
            <a:endParaRPr kumimoji="0" lang="fr-FR" sz="24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254413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BAFECC-1646-4261-A3B2-C253740DF2EB}"/>
              </a:ext>
            </a:extLst>
          </p:cNvPr>
          <p:cNvSpPr>
            <a:spLocks noGrp="1"/>
          </p:cNvSpPr>
          <p:nvPr>
            <p:ph type="title"/>
          </p:nvPr>
        </p:nvSpPr>
        <p:spPr/>
        <p:txBody>
          <a:bodyPr/>
          <a:lstStyle/>
          <a:p>
            <a:r>
              <a:rPr lang="fr-FR" dirty="0"/>
              <a:t>Répondre aux BEP des élèves : le PPRE</a:t>
            </a:r>
          </a:p>
        </p:txBody>
      </p:sp>
      <p:sp>
        <p:nvSpPr>
          <p:cNvPr id="3" name="Rectangle : coins arrondis 2">
            <a:extLst>
              <a:ext uri="{FF2B5EF4-FFF2-40B4-BE49-F238E27FC236}">
                <a16:creationId xmlns:a16="http://schemas.microsoft.com/office/drawing/2014/main" id="{10BB0623-97A9-4FCE-8E35-E8C0AB587DCA}"/>
              </a:ext>
            </a:extLst>
          </p:cNvPr>
          <p:cNvSpPr/>
          <p:nvPr/>
        </p:nvSpPr>
        <p:spPr>
          <a:xfrm>
            <a:off x="1" y="1957137"/>
            <a:ext cx="12192000" cy="4900863"/>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 dirty="0"/>
          </a:p>
          <a:p>
            <a:pPr algn="ctr"/>
            <a:endParaRPr lang="fr-FR" sz="100" dirty="0"/>
          </a:p>
          <a:p>
            <a:pPr algn="ctr"/>
            <a:endParaRPr lang="fr-FR" sz="100" dirty="0"/>
          </a:p>
          <a:p>
            <a:pPr algn="ctr"/>
            <a:endParaRPr lang="fr-FR" sz="100" dirty="0"/>
          </a:p>
          <a:p>
            <a:pPr algn="ctr"/>
            <a:endParaRPr lang="fr-FR" sz="100" dirty="0"/>
          </a:p>
          <a:p>
            <a:pPr algn="ctr"/>
            <a:endParaRPr lang="fr-FR" sz="100" dirty="0"/>
          </a:p>
          <a:p>
            <a:pPr algn="ctr"/>
            <a:endParaRPr lang="fr-FR" sz="2800" b="1" dirty="0"/>
          </a:p>
          <a:p>
            <a:pPr algn="ctr"/>
            <a:r>
              <a:rPr lang="fr-FR" sz="6000" b="1" dirty="0">
                <a:hlinkClick r:id="rId3" action="ppaction://hlinkfile"/>
              </a:rPr>
              <a:t>PPRE</a:t>
            </a:r>
            <a:endParaRPr lang="fr-FR" sz="6000" dirty="0"/>
          </a:p>
          <a:p>
            <a:endParaRPr kumimoji="0" lang="fr-FR" sz="24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endParaRPr lang="fr-FR" sz="2400" dirty="0">
              <a:solidFill>
                <a:prstClr val="white"/>
              </a:solidFill>
              <a:latin typeface="Trebuchet MS" panose="020B0603020202020204"/>
            </a:endParaRPr>
          </a:p>
          <a:p>
            <a:endParaRPr kumimoji="0" lang="fr-FR" sz="24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0148418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BAFECC-1646-4261-A3B2-C253740DF2EB}"/>
              </a:ext>
            </a:extLst>
          </p:cNvPr>
          <p:cNvSpPr>
            <a:spLocks noGrp="1"/>
          </p:cNvSpPr>
          <p:nvPr>
            <p:ph type="title"/>
          </p:nvPr>
        </p:nvSpPr>
        <p:spPr/>
        <p:txBody>
          <a:bodyPr/>
          <a:lstStyle/>
          <a:p>
            <a:r>
              <a:rPr lang="fr-FR" dirty="0"/>
              <a:t>Synthèse des différents plans</a:t>
            </a:r>
          </a:p>
        </p:txBody>
      </p:sp>
      <p:sp>
        <p:nvSpPr>
          <p:cNvPr id="4" name="Rectangle : coins arrondis 3">
            <a:extLst>
              <a:ext uri="{FF2B5EF4-FFF2-40B4-BE49-F238E27FC236}">
                <a16:creationId xmlns:a16="http://schemas.microsoft.com/office/drawing/2014/main" id="{87B86819-CB97-4A1A-BED4-5AAC17490B51}"/>
              </a:ext>
            </a:extLst>
          </p:cNvPr>
          <p:cNvSpPr/>
          <p:nvPr/>
        </p:nvSpPr>
        <p:spPr>
          <a:xfrm>
            <a:off x="6155716" y="2129052"/>
            <a:ext cx="2713569" cy="445222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dirty="0"/>
              <a:t>PAI</a:t>
            </a:r>
          </a:p>
          <a:p>
            <a:pPr algn="ctr"/>
            <a:endParaRPr lang="fr-FR" dirty="0"/>
          </a:p>
          <a:p>
            <a:pPr algn="ctr"/>
            <a:endParaRPr lang="fr-FR" dirty="0"/>
          </a:p>
          <a:p>
            <a:pPr algn="ctr"/>
            <a:endParaRPr lang="fr-FR" dirty="0"/>
          </a:p>
          <a:p>
            <a:pPr algn="ctr"/>
            <a:r>
              <a:rPr lang="fr-FR" dirty="0"/>
              <a:t>Aménagements de la scolarité</a:t>
            </a:r>
          </a:p>
          <a:p>
            <a:pPr algn="ctr"/>
            <a:endParaRPr lang="fr-FR" dirty="0"/>
          </a:p>
          <a:p>
            <a:pPr algn="ctr"/>
            <a:r>
              <a:rPr lang="fr-FR" dirty="0"/>
              <a:t>Traitement médical</a:t>
            </a:r>
          </a:p>
          <a:p>
            <a:pPr algn="ctr"/>
            <a:endParaRPr lang="fr-FR" dirty="0"/>
          </a:p>
          <a:p>
            <a:pPr algn="ctr"/>
            <a:r>
              <a:rPr lang="fr-FR" dirty="0"/>
              <a:t>Protocole d’urgence</a:t>
            </a:r>
          </a:p>
          <a:p>
            <a:pPr algn="ctr"/>
            <a:endParaRPr lang="fr-FR" dirty="0"/>
          </a:p>
          <a:p>
            <a:pPr algn="ctr"/>
            <a:endParaRPr lang="fr-FR" dirty="0"/>
          </a:p>
          <a:p>
            <a:pPr algn="ctr"/>
            <a:endParaRPr lang="fr-FR" dirty="0"/>
          </a:p>
          <a:p>
            <a:pPr algn="ctr"/>
            <a:endParaRPr lang="fr-FR" dirty="0"/>
          </a:p>
        </p:txBody>
      </p:sp>
      <p:sp>
        <p:nvSpPr>
          <p:cNvPr id="5" name="Rectangle : coins arrondis 4">
            <a:extLst>
              <a:ext uri="{FF2B5EF4-FFF2-40B4-BE49-F238E27FC236}">
                <a16:creationId xmlns:a16="http://schemas.microsoft.com/office/drawing/2014/main" id="{A3A213EE-41B3-4749-8368-350DC487E462}"/>
              </a:ext>
            </a:extLst>
          </p:cNvPr>
          <p:cNvSpPr/>
          <p:nvPr/>
        </p:nvSpPr>
        <p:spPr>
          <a:xfrm>
            <a:off x="3191180" y="2129052"/>
            <a:ext cx="2724032" cy="445222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 dirty="0"/>
          </a:p>
          <a:p>
            <a:pPr algn="ctr"/>
            <a:endParaRPr lang="fr-FR" sz="100" dirty="0"/>
          </a:p>
          <a:p>
            <a:pPr algn="ctr"/>
            <a:endParaRPr lang="fr-FR" sz="100" dirty="0"/>
          </a:p>
          <a:p>
            <a:pPr algn="ctr"/>
            <a:endParaRPr lang="fr-FR" sz="100" dirty="0"/>
          </a:p>
          <a:p>
            <a:pPr algn="ctr"/>
            <a:endParaRPr lang="fr-FR" sz="100" dirty="0"/>
          </a:p>
          <a:p>
            <a:pPr algn="ctr"/>
            <a:endParaRPr lang="fr-FR" sz="100" dirty="0"/>
          </a:p>
          <a:p>
            <a:pPr algn="ctr"/>
            <a:endParaRPr lang="fr-FR" sz="100" dirty="0"/>
          </a:p>
          <a:p>
            <a:pPr algn="ctr"/>
            <a:endParaRPr lang="fr-FR" sz="100" dirty="0"/>
          </a:p>
          <a:p>
            <a:pPr algn="ctr"/>
            <a:endParaRPr lang="fr-FR" sz="100" dirty="0"/>
          </a:p>
          <a:p>
            <a:pPr algn="ctr"/>
            <a:endParaRPr lang="fr-FR" sz="100" dirty="0"/>
          </a:p>
          <a:p>
            <a:pPr algn="ctr"/>
            <a:endParaRPr lang="fr-FR" sz="100" dirty="0"/>
          </a:p>
          <a:p>
            <a:pPr algn="ctr"/>
            <a:endParaRPr lang="fr-FR" sz="100" dirty="0"/>
          </a:p>
          <a:p>
            <a:pPr algn="ctr"/>
            <a:endParaRPr lang="fr-FR" sz="100" dirty="0"/>
          </a:p>
          <a:p>
            <a:pPr algn="ctr"/>
            <a:endParaRPr lang="fr-FR" sz="100" dirty="0"/>
          </a:p>
          <a:p>
            <a:pPr algn="ctr"/>
            <a:endParaRPr lang="fr-FR" sz="100" dirty="0"/>
          </a:p>
          <a:p>
            <a:pPr algn="ctr"/>
            <a:endParaRPr lang="fr-FR" sz="100" dirty="0"/>
          </a:p>
          <a:p>
            <a:pPr algn="ctr"/>
            <a:endParaRPr lang="fr-FR" sz="100" dirty="0"/>
          </a:p>
          <a:p>
            <a:pPr algn="ctr"/>
            <a:endParaRPr lang="fr-FR" sz="100" dirty="0"/>
          </a:p>
          <a:p>
            <a:pPr algn="ctr"/>
            <a:endParaRPr lang="fr-FR" sz="100" dirty="0"/>
          </a:p>
          <a:p>
            <a:pPr algn="ctr"/>
            <a:endParaRPr lang="fr-FR" sz="100" dirty="0"/>
          </a:p>
          <a:p>
            <a:pPr algn="ctr"/>
            <a:endParaRPr lang="fr-FR" sz="100" dirty="0"/>
          </a:p>
          <a:p>
            <a:pPr algn="ctr"/>
            <a:r>
              <a:rPr lang="fr-FR" sz="4000" dirty="0"/>
              <a:t>PPS</a:t>
            </a:r>
          </a:p>
          <a:p>
            <a:pPr algn="ctr"/>
            <a:endParaRPr lang="fr-FR" sz="1200" dirty="0"/>
          </a:p>
          <a:p>
            <a:pPr algn="ctr"/>
            <a:r>
              <a:rPr lang="fr-FR" dirty="0"/>
              <a:t>Orientation ou aménagements</a:t>
            </a:r>
          </a:p>
          <a:p>
            <a:pPr algn="ctr"/>
            <a:endParaRPr lang="fr-FR" dirty="0"/>
          </a:p>
          <a:p>
            <a:pPr algn="ctr"/>
            <a:r>
              <a:rPr lang="fr-FR" dirty="0"/>
              <a:t>Aménagements et adaptations pédagogiques</a:t>
            </a:r>
          </a:p>
          <a:p>
            <a:pPr algn="ctr"/>
            <a:endParaRPr lang="fr-FR" dirty="0"/>
          </a:p>
          <a:p>
            <a:pPr algn="ctr"/>
            <a:r>
              <a:rPr lang="fr-FR" dirty="0"/>
              <a:t>Aide humaine</a:t>
            </a:r>
          </a:p>
          <a:p>
            <a:pPr algn="ctr"/>
            <a:endParaRPr lang="fr-FR" dirty="0"/>
          </a:p>
          <a:p>
            <a:pPr algn="ctr"/>
            <a:r>
              <a:rPr lang="fr-FR" dirty="0"/>
              <a:t>Attribution de matériels pédagogiques adaptés</a:t>
            </a:r>
          </a:p>
          <a:p>
            <a:pPr algn="ctr"/>
            <a:endParaRPr lang="fr-FR" dirty="0"/>
          </a:p>
          <a:p>
            <a:pPr algn="ctr"/>
            <a:endParaRPr lang="fr-FR" dirty="0"/>
          </a:p>
        </p:txBody>
      </p:sp>
      <p:sp>
        <p:nvSpPr>
          <p:cNvPr id="7" name="Rectangle : coins arrondis 6">
            <a:extLst>
              <a:ext uri="{FF2B5EF4-FFF2-40B4-BE49-F238E27FC236}">
                <a16:creationId xmlns:a16="http://schemas.microsoft.com/office/drawing/2014/main" id="{C89FD022-C120-41E7-BABA-8D8557B6603C}"/>
              </a:ext>
            </a:extLst>
          </p:cNvPr>
          <p:cNvSpPr/>
          <p:nvPr/>
        </p:nvSpPr>
        <p:spPr>
          <a:xfrm>
            <a:off x="9197408" y="2129052"/>
            <a:ext cx="2871537" cy="4452222"/>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 dirty="0"/>
          </a:p>
          <a:p>
            <a:pPr algn="ctr"/>
            <a:endParaRPr lang="fr-FR" sz="100" dirty="0"/>
          </a:p>
          <a:p>
            <a:pPr algn="ctr"/>
            <a:endParaRPr lang="fr-FR" sz="100" dirty="0"/>
          </a:p>
          <a:p>
            <a:pPr algn="ctr"/>
            <a:endParaRPr lang="fr-FR" sz="100" dirty="0"/>
          </a:p>
          <a:p>
            <a:pPr algn="ctr"/>
            <a:endParaRPr lang="fr-FR" sz="100" dirty="0"/>
          </a:p>
          <a:p>
            <a:pPr algn="ctr"/>
            <a:endParaRPr lang="fr-FR" sz="100" dirty="0"/>
          </a:p>
          <a:p>
            <a:pPr algn="ctr"/>
            <a:endParaRPr lang="fr-FR" sz="100" dirty="0"/>
          </a:p>
          <a:p>
            <a:pPr algn="ctr"/>
            <a:endParaRPr lang="fr-FR" sz="100" dirty="0"/>
          </a:p>
          <a:p>
            <a:pPr algn="ctr"/>
            <a:endParaRPr lang="fr-FR" sz="100" dirty="0"/>
          </a:p>
          <a:p>
            <a:pPr algn="ctr"/>
            <a:endParaRPr lang="fr-FR" sz="100" dirty="0"/>
          </a:p>
          <a:p>
            <a:pPr algn="ctr"/>
            <a:endParaRPr lang="fr-FR" sz="100" dirty="0"/>
          </a:p>
          <a:p>
            <a:pPr algn="ctr"/>
            <a:endParaRPr lang="fr-FR" sz="100" dirty="0"/>
          </a:p>
          <a:p>
            <a:pPr algn="ctr"/>
            <a:endParaRPr lang="fr-FR" sz="100" dirty="0"/>
          </a:p>
          <a:p>
            <a:pPr algn="ctr"/>
            <a:endParaRPr lang="fr-FR" sz="100" dirty="0"/>
          </a:p>
          <a:p>
            <a:pPr algn="ctr"/>
            <a:endParaRPr lang="fr-FR" sz="100" dirty="0"/>
          </a:p>
          <a:p>
            <a:pPr algn="ctr"/>
            <a:endParaRPr lang="fr-FR" sz="100" dirty="0"/>
          </a:p>
          <a:p>
            <a:pPr algn="ctr"/>
            <a:endParaRPr lang="fr-FR" sz="100" dirty="0"/>
          </a:p>
          <a:p>
            <a:pPr algn="ctr"/>
            <a:endParaRPr lang="fr-FR" sz="100" dirty="0"/>
          </a:p>
          <a:p>
            <a:pPr algn="ctr"/>
            <a:endParaRPr lang="fr-FR" sz="100" dirty="0"/>
          </a:p>
          <a:p>
            <a:pPr algn="ctr"/>
            <a:endParaRPr lang="fr-FR" sz="100" dirty="0"/>
          </a:p>
          <a:p>
            <a:pPr algn="ctr"/>
            <a:endParaRPr lang="fr-FR" sz="100" dirty="0"/>
          </a:p>
          <a:p>
            <a:pPr algn="ctr"/>
            <a:r>
              <a:rPr lang="fr-FR" sz="4000" dirty="0"/>
              <a:t>PPRE</a:t>
            </a:r>
          </a:p>
          <a:p>
            <a:pPr algn="ctr"/>
            <a:endParaRPr lang="fr-FR" sz="1200" dirty="0"/>
          </a:p>
          <a:p>
            <a:pPr algn="ctr"/>
            <a:endParaRPr lang="fr-FR" sz="1200" dirty="0"/>
          </a:p>
          <a:p>
            <a:pPr algn="ctr"/>
            <a:endParaRPr lang="fr-FR" sz="1200" dirty="0"/>
          </a:p>
          <a:p>
            <a:pPr algn="ctr"/>
            <a:endParaRPr lang="fr-FR" sz="1200" dirty="0"/>
          </a:p>
          <a:p>
            <a:pPr algn="ctr"/>
            <a:endParaRPr lang="fr-FR" sz="1200" dirty="0"/>
          </a:p>
          <a:p>
            <a:pPr algn="ctr"/>
            <a:r>
              <a:rPr lang="fr-FR" dirty="0"/>
              <a:t>Pratiques pédagogiques diversifiées et différenciées</a:t>
            </a:r>
          </a:p>
          <a:p>
            <a:pPr algn="ctr"/>
            <a:endParaRPr lang="fr-FR" sz="1200" dirty="0"/>
          </a:p>
          <a:p>
            <a:pPr algn="ctr"/>
            <a:endParaRPr lang="fr-FR" sz="1200" dirty="0"/>
          </a:p>
          <a:p>
            <a:pPr algn="ctr"/>
            <a:endParaRPr lang="fr-FR" sz="1200" dirty="0"/>
          </a:p>
          <a:p>
            <a:pPr algn="ctr"/>
            <a:endParaRPr lang="fr-FR" sz="1200" dirty="0"/>
          </a:p>
          <a:p>
            <a:pPr algn="ctr"/>
            <a:endParaRPr lang="fr-FR" sz="1200" dirty="0"/>
          </a:p>
          <a:p>
            <a:pPr algn="ctr"/>
            <a:endParaRPr lang="fr-FR" sz="1200" dirty="0"/>
          </a:p>
          <a:p>
            <a:pPr algn="ctr"/>
            <a:endParaRPr lang="fr-FR" sz="1200" dirty="0"/>
          </a:p>
          <a:p>
            <a:pPr algn="ctr"/>
            <a:endParaRPr lang="fr-FR" sz="1200" dirty="0"/>
          </a:p>
          <a:p>
            <a:pPr algn="ctr"/>
            <a:endParaRPr lang="fr-FR" sz="1200" dirty="0"/>
          </a:p>
          <a:p>
            <a:pPr algn="ctr"/>
            <a:endParaRPr lang="fr-FR" sz="1200" dirty="0"/>
          </a:p>
          <a:p>
            <a:pPr algn="ctr"/>
            <a:endParaRPr lang="fr-FR" dirty="0"/>
          </a:p>
        </p:txBody>
      </p:sp>
      <p:sp>
        <p:nvSpPr>
          <p:cNvPr id="8" name="Rectangle : coins arrondis 7">
            <a:extLst>
              <a:ext uri="{FF2B5EF4-FFF2-40B4-BE49-F238E27FC236}">
                <a16:creationId xmlns:a16="http://schemas.microsoft.com/office/drawing/2014/main" id="{F399B117-FAFB-493F-B765-F190968AF2A3}"/>
              </a:ext>
            </a:extLst>
          </p:cNvPr>
          <p:cNvSpPr/>
          <p:nvPr/>
        </p:nvSpPr>
        <p:spPr>
          <a:xfrm>
            <a:off x="36414" y="2129052"/>
            <a:ext cx="2914262" cy="445222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 dirty="0"/>
          </a:p>
          <a:p>
            <a:pPr algn="ctr"/>
            <a:endParaRPr lang="fr-FR" sz="100" dirty="0"/>
          </a:p>
          <a:p>
            <a:pPr algn="ctr"/>
            <a:endParaRPr lang="fr-FR" sz="100" dirty="0"/>
          </a:p>
          <a:p>
            <a:pPr algn="ctr"/>
            <a:endParaRPr lang="fr-FR" sz="100" dirty="0"/>
          </a:p>
          <a:p>
            <a:pPr algn="ctr"/>
            <a:endParaRPr lang="fr-FR" sz="100" dirty="0"/>
          </a:p>
          <a:p>
            <a:pPr algn="ctr"/>
            <a:endParaRPr lang="fr-FR" sz="100" dirty="0"/>
          </a:p>
          <a:p>
            <a:pPr algn="ctr"/>
            <a:endParaRPr lang="fr-FR" sz="100" dirty="0"/>
          </a:p>
          <a:p>
            <a:pPr algn="ctr"/>
            <a:endParaRPr lang="fr-FR" sz="100" dirty="0"/>
          </a:p>
          <a:p>
            <a:pPr algn="ctr"/>
            <a:endParaRPr lang="fr-FR" sz="100" dirty="0"/>
          </a:p>
          <a:p>
            <a:pPr algn="ctr"/>
            <a:endParaRPr lang="fr-FR" sz="100" dirty="0"/>
          </a:p>
          <a:p>
            <a:pPr algn="ctr"/>
            <a:endParaRPr lang="fr-FR" sz="100" dirty="0"/>
          </a:p>
          <a:p>
            <a:pPr algn="ctr"/>
            <a:endParaRPr lang="fr-FR" sz="100" dirty="0"/>
          </a:p>
          <a:p>
            <a:pPr algn="ctr"/>
            <a:endParaRPr lang="fr-FR" sz="100" dirty="0"/>
          </a:p>
          <a:p>
            <a:pPr algn="ctr"/>
            <a:endParaRPr lang="fr-FR" sz="100" dirty="0"/>
          </a:p>
          <a:p>
            <a:pPr algn="ctr"/>
            <a:endParaRPr lang="fr-FR" sz="100" dirty="0"/>
          </a:p>
          <a:p>
            <a:pPr algn="ctr"/>
            <a:endParaRPr lang="fr-FR" sz="100" dirty="0"/>
          </a:p>
          <a:p>
            <a:pPr algn="ctr"/>
            <a:endParaRPr lang="fr-FR" sz="100" dirty="0"/>
          </a:p>
          <a:p>
            <a:pPr algn="ctr"/>
            <a:endParaRPr lang="fr-FR" sz="100" dirty="0"/>
          </a:p>
          <a:p>
            <a:pPr algn="ctr"/>
            <a:endParaRPr lang="fr-FR" sz="100" dirty="0"/>
          </a:p>
          <a:p>
            <a:pPr algn="ctr"/>
            <a:endParaRPr lang="fr-FR" sz="100" dirty="0"/>
          </a:p>
          <a:p>
            <a:pPr algn="ctr"/>
            <a:endParaRPr lang="fr-FR" sz="100" dirty="0"/>
          </a:p>
          <a:p>
            <a:pPr algn="ctr"/>
            <a:r>
              <a:rPr lang="fr-FR" sz="4000" dirty="0"/>
              <a:t>PAP</a:t>
            </a:r>
          </a:p>
          <a:p>
            <a:pPr algn="ctr"/>
            <a:endParaRPr lang="fr-FR" sz="1200" dirty="0"/>
          </a:p>
          <a:p>
            <a:pPr algn="ctr"/>
            <a:endParaRPr lang="fr-FR" sz="1200" dirty="0"/>
          </a:p>
          <a:p>
            <a:pPr algn="ctr"/>
            <a:endParaRPr lang="fr-FR" sz="1200" dirty="0"/>
          </a:p>
          <a:p>
            <a:pPr algn="ctr"/>
            <a:endParaRPr lang="fr-FR" sz="1200" dirty="0"/>
          </a:p>
          <a:p>
            <a:pPr algn="ctr"/>
            <a:endParaRPr lang="fr-FR" sz="1200" dirty="0"/>
          </a:p>
          <a:p>
            <a:pPr algn="ctr"/>
            <a:r>
              <a:rPr lang="fr-FR" dirty="0"/>
              <a:t>Aménagements et adaptations pédagogiques</a:t>
            </a:r>
          </a:p>
          <a:p>
            <a:pPr algn="ctr"/>
            <a:endParaRPr lang="fr-FR" sz="1200" dirty="0"/>
          </a:p>
          <a:p>
            <a:pPr algn="ctr"/>
            <a:endParaRPr lang="fr-FR" sz="1200" dirty="0"/>
          </a:p>
          <a:p>
            <a:pPr algn="ctr"/>
            <a:endParaRPr lang="fr-FR" sz="1200" dirty="0"/>
          </a:p>
          <a:p>
            <a:pPr algn="ctr"/>
            <a:endParaRPr lang="fr-FR" sz="1200" dirty="0"/>
          </a:p>
          <a:p>
            <a:pPr algn="ctr"/>
            <a:endParaRPr lang="fr-FR" sz="1200" dirty="0"/>
          </a:p>
          <a:p>
            <a:pPr algn="ctr"/>
            <a:endParaRPr lang="fr-FR" sz="1200" dirty="0"/>
          </a:p>
          <a:p>
            <a:pPr algn="ctr"/>
            <a:endParaRPr lang="fr-FR" sz="1200" dirty="0"/>
          </a:p>
          <a:p>
            <a:pPr algn="ctr"/>
            <a:endParaRPr lang="fr-FR" sz="1200" dirty="0"/>
          </a:p>
          <a:p>
            <a:pPr algn="ctr"/>
            <a:endParaRPr lang="fr-FR" sz="1200" dirty="0"/>
          </a:p>
          <a:p>
            <a:pPr algn="ctr"/>
            <a:endParaRPr lang="fr-FR" sz="1200" dirty="0"/>
          </a:p>
          <a:p>
            <a:pPr algn="ctr"/>
            <a:endParaRPr lang="fr-FR" dirty="0"/>
          </a:p>
        </p:txBody>
      </p:sp>
    </p:spTree>
    <p:extLst>
      <p:ext uri="{BB962C8B-B14F-4D97-AF65-F5344CB8AC3E}">
        <p14:creationId xmlns:p14="http://schemas.microsoft.com/office/powerpoint/2010/main" val="407479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ppt_x"/>
                                          </p:val>
                                        </p:tav>
                                        <p:tav tm="100000">
                                          <p:val>
                                            <p:strVal val="#ppt_x"/>
                                          </p:val>
                                        </p:tav>
                                      </p:tavLst>
                                    </p:anim>
                                    <p:anim calcmode="lin" valueType="num">
                                      <p:cBhvr additive="base">
                                        <p:cTn id="20"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00" fill="hold"/>
                                        <p:tgtEl>
                                          <p:spTgt spid="7"/>
                                        </p:tgtEl>
                                        <p:attrNameLst>
                                          <p:attrName>ppt_x</p:attrName>
                                        </p:attrNameLst>
                                      </p:cBhvr>
                                      <p:tavLst>
                                        <p:tav tm="0">
                                          <p:val>
                                            <p:strVal val="#ppt_x"/>
                                          </p:val>
                                        </p:tav>
                                        <p:tav tm="100000">
                                          <p:val>
                                            <p:strVal val="#ppt_x"/>
                                          </p:val>
                                        </p:tav>
                                      </p:tavLst>
                                    </p:anim>
                                    <p:anim calcmode="lin" valueType="num">
                                      <p:cBhvr additive="base">
                                        <p:cTn id="26"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6F50EA-9993-4727-9357-21475F0BE823}"/>
              </a:ext>
            </a:extLst>
          </p:cNvPr>
          <p:cNvSpPr/>
          <p:nvPr/>
        </p:nvSpPr>
        <p:spPr>
          <a:xfrm>
            <a:off x="160421" y="2133600"/>
            <a:ext cx="11839074" cy="45078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chemeClr val="bg1"/>
                </a:solidFill>
              </a:rPr>
              <a:t>La lutte vers la réussite</a:t>
            </a:r>
          </a:p>
          <a:p>
            <a:pPr algn="ctr"/>
            <a:endParaRPr lang="fr-FR" sz="2800" dirty="0">
              <a:solidFill>
                <a:schemeClr val="bg1"/>
              </a:solidFill>
            </a:endParaRPr>
          </a:p>
          <a:p>
            <a:r>
              <a:rPr lang="fr-FR" sz="2800" dirty="0">
                <a:solidFill>
                  <a:schemeClr val="bg1"/>
                </a:solidFill>
              </a:rPr>
              <a:t> A la rentrée des classes, je sautais de joie avec les garçons et les filles du quartier, désireux de commencer les cours qui combleraient mon esprit curieux.  </a:t>
            </a:r>
          </a:p>
          <a:p>
            <a:endParaRPr lang="fr-FR" sz="2800" dirty="0">
              <a:solidFill>
                <a:schemeClr val="bg1"/>
              </a:solidFill>
            </a:endParaRPr>
          </a:p>
          <a:p>
            <a:r>
              <a:rPr lang="fr-FR" sz="2800" dirty="0">
                <a:solidFill>
                  <a:schemeClr val="bg1"/>
                </a:solidFill>
              </a:rPr>
              <a:t>A mesure que l’année avançait, les cours devinrent plus difficiles et un sentiment de nervosité et de préoccupation commença à m’envahir. </a:t>
            </a:r>
          </a:p>
          <a:p>
            <a:endParaRPr lang="fr-FR" sz="2800" dirty="0">
              <a:solidFill>
                <a:schemeClr val="bg1"/>
              </a:solidFill>
            </a:endParaRPr>
          </a:p>
          <a:p>
            <a:r>
              <a:rPr lang="fr-FR" sz="2800" dirty="0">
                <a:solidFill>
                  <a:schemeClr val="bg1"/>
                </a:solidFill>
              </a:rPr>
              <a:t>Combien de verbes comporte cet extrait de texte ?  </a:t>
            </a:r>
          </a:p>
        </p:txBody>
      </p:sp>
      <p:sp>
        <p:nvSpPr>
          <p:cNvPr id="5" name="Titre 1">
            <a:extLst>
              <a:ext uri="{FF2B5EF4-FFF2-40B4-BE49-F238E27FC236}">
                <a16:creationId xmlns:a16="http://schemas.microsoft.com/office/drawing/2014/main" id="{AA12713F-73E0-4E5D-BD1C-35425AD3970F}"/>
              </a:ext>
            </a:extLst>
          </p:cNvPr>
          <p:cNvSpPr>
            <a:spLocks noGrp="1"/>
          </p:cNvSpPr>
          <p:nvPr>
            <p:ph type="title"/>
          </p:nvPr>
        </p:nvSpPr>
        <p:spPr>
          <a:xfrm>
            <a:off x="320843" y="753228"/>
            <a:ext cx="9973340" cy="1080938"/>
          </a:xfrm>
        </p:spPr>
        <p:txBody>
          <a:bodyPr/>
          <a:lstStyle/>
          <a:p>
            <a:r>
              <a:rPr lang="fr-FR" dirty="0"/>
              <a:t>Combien de verbes comporte cet extrait de texte? Vous avez 3 minutes.</a:t>
            </a:r>
          </a:p>
        </p:txBody>
      </p:sp>
    </p:spTree>
    <p:extLst>
      <p:ext uri="{BB962C8B-B14F-4D97-AF65-F5344CB8AC3E}">
        <p14:creationId xmlns:p14="http://schemas.microsoft.com/office/powerpoint/2010/main" val="82804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AB867A-D0B3-4A60-A93F-048881780AD8}"/>
              </a:ext>
            </a:extLst>
          </p:cNvPr>
          <p:cNvSpPr>
            <a:spLocks noGrp="1"/>
          </p:cNvSpPr>
          <p:nvPr>
            <p:ph type="title"/>
          </p:nvPr>
        </p:nvSpPr>
        <p:spPr/>
        <p:txBody>
          <a:bodyPr/>
          <a:lstStyle/>
          <a:p>
            <a:r>
              <a:rPr lang="fr-FR" dirty="0"/>
              <a:t>Outils et ressources : le GEVA-SCO</a:t>
            </a:r>
          </a:p>
        </p:txBody>
      </p:sp>
      <p:sp>
        <p:nvSpPr>
          <p:cNvPr id="3" name="Espace réservé du contenu 2">
            <a:extLst>
              <a:ext uri="{FF2B5EF4-FFF2-40B4-BE49-F238E27FC236}">
                <a16:creationId xmlns:a16="http://schemas.microsoft.com/office/drawing/2014/main" id="{03158543-C871-41BC-B4BD-510CEBD66548}"/>
              </a:ext>
            </a:extLst>
          </p:cNvPr>
          <p:cNvSpPr>
            <a:spLocks noGrp="1"/>
          </p:cNvSpPr>
          <p:nvPr>
            <p:ph idx="1"/>
          </p:nvPr>
        </p:nvSpPr>
        <p:spPr>
          <a:xfrm>
            <a:off x="1" y="2069432"/>
            <a:ext cx="12192000" cy="4788568"/>
          </a:xfrm>
        </p:spPr>
        <p:txBody>
          <a:bodyPr>
            <a:noAutofit/>
          </a:bodyPr>
          <a:lstStyle/>
          <a:p>
            <a:r>
              <a:rPr lang="fr-FR" dirty="0">
                <a:hlinkClick r:id="rId2" action="ppaction://hlinkfile"/>
              </a:rPr>
              <a:t>GEVA-SCO</a:t>
            </a:r>
            <a:r>
              <a:rPr lang="fr-FR" dirty="0"/>
              <a:t> = outil pour :</a:t>
            </a:r>
          </a:p>
          <a:p>
            <a:pPr marL="0" indent="0">
              <a:buNone/>
            </a:pPr>
            <a:endParaRPr lang="fr-FR" sz="1400" dirty="0"/>
          </a:p>
          <a:p>
            <a:pPr lvl="2"/>
            <a:r>
              <a:rPr lang="fr-FR" sz="2400" dirty="0"/>
              <a:t>le recueil et l’analyse de données sur les conséquences de troubles dans le parcours scolaire d’un enfant</a:t>
            </a:r>
          </a:p>
          <a:p>
            <a:pPr marL="914400" lvl="2" indent="0">
              <a:buNone/>
            </a:pPr>
            <a:endParaRPr lang="fr-FR" sz="1400" dirty="0"/>
          </a:p>
          <a:p>
            <a:pPr lvl="2"/>
            <a:r>
              <a:rPr lang="fr-FR" sz="2400" dirty="0"/>
              <a:t>l’observation partagée de la situation scolaire d’un enfant</a:t>
            </a:r>
          </a:p>
          <a:p>
            <a:pPr lvl="2"/>
            <a:endParaRPr lang="fr-FR" sz="1400" dirty="0"/>
          </a:p>
          <a:p>
            <a:pPr lvl="2"/>
            <a:r>
              <a:rPr lang="fr-FR" sz="2400" dirty="0"/>
              <a:t>harmoniser le recueil d’informations et les échanges entre partenaires</a:t>
            </a:r>
          </a:p>
          <a:p>
            <a:pPr lvl="2"/>
            <a:endParaRPr lang="fr-FR" sz="1400" dirty="0"/>
          </a:p>
          <a:p>
            <a:pPr lvl="2"/>
            <a:r>
              <a:rPr lang="fr-FR" sz="2400" dirty="0"/>
              <a:t>favoriser le dialogue (entre la famille et les autres membres de l’EE/ESS) et la transmission d’informations nécessaires à la MDPH dans le cadre d’une demande de droit spécifique de compensation relative à la scolarisation (ordinaire ou spécialisée).</a:t>
            </a:r>
          </a:p>
        </p:txBody>
      </p:sp>
    </p:spTree>
    <p:extLst>
      <p:ext uri="{BB962C8B-B14F-4D97-AF65-F5344CB8AC3E}">
        <p14:creationId xmlns:p14="http://schemas.microsoft.com/office/powerpoint/2010/main" val="329259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AB867A-D0B3-4A60-A93F-048881780AD8}"/>
              </a:ext>
            </a:extLst>
          </p:cNvPr>
          <p:cNvSpPr>
            <a:spLocks noGrp="1"/>
          </p:cNvSpPr>
          <p:nvPr>
            <p:ph type="title"/>
          </p:nvPr>
        </p:nvSpPr>
        <p:spPr/>
        <p:txBody>
          <a:bodyPr/>
          <a:lstStyle/>
          <a:p>
            <a:r>
              <a:rPr lang="fr-FR" dirty="0"/>
              <a:t>Outils et ressources</a:t>
            </a:r>
          </a:p>
        </p:txBody>
      </p:sp>
      <p:sp>
        <p:nvSpPr>
          <p:cNvPr id="3" name="Espace réservé du contenu 2">
            <a:extLst>
              <a:ext uri="{FF2B5EF4-FFF2-40B4-BE49-F238E27FC236}">
                <a16:creationId xmlns:a16="http://schemas.microsoft.com/office/drawing/2014/main" id="{03158543-C871-41BC-B4BD-510CEBD66548}"/>
              </a:ext>
            </a:extLst>
          </p:cNvPr>
          <p:cNvSpPr>
            <a:spLocks noGrp="1"/>
          </p:cNvSpPr>
          <p:nvPr>
            <p:ph idx="1"/>
          </p:nvPr>
        </p:nvSpPr>
        <p:spPr>
          <a:xfrm>
            <a:off x="1" y="2069432"/>
            <a:ext cx="12192000" cy="4788568"/>
          </a:xfrm>
        </p:spPr>
        <p:txBody>
          <a:bodyPr>
            <a:noAutofit/>
          </a:bodyPr>
          <a:lstStyle/>
          <a:p>
            <a:pPr marL="0" indent="0">
              <a:buNone/>
            </a:pPr>
            <a:endParaRPr lang="fr-FR" dirty="0"/>
          </a:p>
          <a:p>
            <a:pPr marL="0" indent="0">
              <a:buNone/>
            </a:pPr>
            <a:endParaRPr lang="fr-FR" dirty="0"/>
          </a:p>
          <a:p>
            <a:pPr marL="0" indent="0" algn="ctr">
              <a:buNone/>
            </a:pPr>
            <a:r>
              <a:rPr lang="fr-FR" sz="2400" dirty="0">
                <a:hlinkClick r:id="rId3" action="ppaction://hlinkfile"/>
              </a:rPr>
              <a:t>GEVA-SCO 1</a:t>
            </a:r>
            <a:r>
              <a:rPr lang="fr-FR" sz="2400" baseline="30000" dirty="0">
                <a:hlinkClick r:id="rId3" action="ppaction://hlinkfile"/>
              </a:rPr>
              <a:t>ère</a:t>
            </a:r>
            <a:r>
              <a:rPr lang="fr-FR" sz="2400" dirty="0">
                <a:hlinkClick r:id="rId3" action="ppaction://hlinkfile"/>
              </a:rPr>
              <a:t> demande </a:t>
            </a:r>
            <a:endParaRPr lang="fr-FR" sz="2400" dirty="0"/>
          </a:p>
          <a:p>
            <a:pPr marL="0" indent="0">
              <a:buNone/>
            </a:pPr>
            <a:endParaRPr lang="fr-FR" dirty="0"/>
          </a:p>
          <a:p>
            <a:pPr marL="0" indent="0">
              <a:buNone/>
            </a:pPr>
            <a:endParaRPr lang="fr-FR" sz="2400" dirty="0"/>
          </a:p>
          <a:p>
            <a:pPr marL="0" indent="0">
              <a:buNone/>
            </a:pPr>
            <a:endParaRPr lang="fr-FR" dirty="0"/>
          </a:p>
          <a:p>
            <a:pPr marL="0" indent="0" algn="ctr">
              <a:buNone/>
            </a:pPr>
            <a:r>
              <a:rPr lang="fr-FR" sz="2400" dirty="0">
                <a:hlinkClick r:id="rId4" action="ppaction://hlinkfile"/>
              </a:rPr>
              <a:t>GEVA-SCO réexamen</a:t>
            </a:r>
            <a:endParaRPr lang="fr-FR" sz="2400" dirty="0"/>
          </a:p>
        </p:txBody>
      </p:sp>
    </p:spTree>
    <p:extLst>
      <p:ext uri="{BB962C8B-B14F-4D97-AF65-F5344CB8AC3E}">
        <p14:creationId xmlns:p14="http://schemas.microsoft.com/office/powerpoint/2010/main" val="306125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047954-397C-4FE4-B0D7-9C8783B8A1AF}"/>
              </a:ext>
            </a:extLst>
          </p:cNvPr>
          <p:cNvSpPr>
            <a:spLocks noGrp="1"/>
          </p:cNvSpPr>
          <p:nvPr>
            <p:ph type="title"/>
          </p:nvPr>
        </p:nvSpPr>
        <p:spPr>
          <a:xfrm>
            <a:off x="539645" y="713257"/>
            <a:ext cx="9613861" cy="1080938"/>
          </a:xfrm>
        </p:spPr>
        <p:txBody>
          <a:bodyPr/>
          <a:lstStyle/>
          <a:p>
            <a:r>
              <a:rPr lang="fr-FR" dirty="0"/>
              <a:t>Outils et ressources (EBEP)</a:t>
            </a:r>
          </a:p>
        </p:txBody>
      </p:sp>
      <p:sp>
        <p:nvSpPr>
          <p:cNvPr id="4" name="Ellipse 3">
            <a:hlinkClick r:id="rId3" action="ppaction://hlinksldjump"/>
            <a:extLst>
              <a:ext uri="{FF2B5EF4-FFF2-40B4-BE49-F238E27FC236}">
                <a16:creationId xmlns:a16="http://schemas.microsoft.com/office/drawing/2014/main" id="{A9B2D324-BFA8-42B3-B7BA-E1C9B17252D4}"/>
              </a:ext>
            </a:extLst>
          </p:cNvPr>
          <p:cNvSpPr/>
          <p:nvPr/>
        </p:nvSpPr>
        <p:spPr>
          <a:xfrm>
            <a:off x="7275" y="1709320"/>
            <a:ext cx="2947739" cy="161582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Elève avec T spécifiques du langage et des apprentissages</a:t>
            </a:r>
          </a:p>
          <a:p>
            <a:pPr algn="ctr"/>
            <a:endParaRPr lang="fr-FR" sz="2000" dirty="0"/>
          </a:p>
        </p:txBody>
      </p:sp>
      <p:sp>
        <p:nvSpPr>
          <p:cNvPr id="11" name="Ellipse 10">
            <a:extLst>
              <a:ext uri="{FF2B5EF4-FFF2-40B4-BE49-F238E27FC236}">
                <a16:creationId xmlns:a16="http://schemas.microsoft.com/office/drawing/2014/main" id="{297E3B48-5E3F-41FB-B73A-96E07605C609}"/>
              </a:ext>
            </a:extLst>
          </p:cNvPr>
          <p:cNvSpPr/>
          <p:nvPr/>
        </p:nvSpPr>
        <p:spPr>
          <a:xfrm>
            <a:off x="467640" y="3618381"/>
            <a:ext cx="2744038" cy="119575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Elève à Haut Potentiel</a:t>
            </a:r>
          </a:p>
        </p:txBody>
      </p:sp>
      <p:sp>
        <p:nvSpPr>
          <p:cNvPr id="13" name="Ellipse 12">
            <a:extLst>
              <a:ext uri="{FF2B5EF4-FFF2-40B4-BE49-F238E27FC236}">
                <a16:creationId xmlns:a16="http://schemas.microsoft.com/office/drawing/2014/main" id="{3D52FA57-A030-488C-B225-8BC82F2FEC3F}"/>
              </a:ext>
            </a:extLst>
          </p:cNvPr>
          <p:cNvSpPr/>
          <p:nvPr/>
        </p:nvSpPr>
        <p:spPr>
          <a:xfrm>
            <a:off x="781961" y="5148680"/>
            <a:ext cx="2953332" cy="1565095"/>
          </a:xfrm>
          <a:prstGeom prst="ellipse">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Elève allophone/ Famille itinérante </a:t>
            </a:r>
          </a:p>
        </p:txBody>
      </p:sp>
      <p:sp>
        <p:nvSpPr>
          <p:cNvPr id="14" name="Ellipse 13">
            <a:extLst>
              <a:ext uri="{FF2B5EF4-FFF2-40B4-BE49-F238E27FC236}">
                <a16:creationId xmlns:a16="http://schemas.microsoft.com/office/drawing/2014/main" id="{2DCE29D2-65E5-4694-B17B-8A07D5A69BCE}"/>
              </a:ext>
            </a:extLst>
          </p:cNvPr>
          <p:cNvSpPr/>
          <p:nvPr/>
        </p:nvSpPr>
        <p:spPr>
          <a:xfrm>
            <a:off x="3240966" y="2024981"/>
            <a:ext cx="2947738" cy="140401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Elève avec T du comportement et des conduites </a:t>
            </a:r>
          </a:p>
          <a:p>
            <a:pPr algn="ctr"/>
            <a:endParaRPr lang="fr-FR" sz="2000" dirty="0"/>
          </a:p>
        </p:txBody>
      </p:sp>
      <p:sp>
        <p:nvSpPr>
          <p:cNvPr id="8" name="Ellipse 7">
            <a:extLst>
              <a:ext uri="{FF2B5EF4-FFF2-40B4-BE49-F238E27FC236}">
                <a16:creationId xmlns:a16="http://schemas.microsoft.com/office/drawing/2014/main" id="{ED686838-08D5-4093-9498-D6568C4224FA}"/>
              </a:ext>
            </a:extLst>
          </p:cNvPr>
          <p:cNvSpPr/>
          <p:nvPr/>
        </p:nvSpPr>
        <p:spPr>
          <a:xfrm>
            <a:off x="6654234" y="1568085"/>
            <a:ext cx="2873959" cy="161582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Elève avec T sensoriels</a:t>
            </a:r>
          </a:p>
          <a:p>
            <a:pPr algn="ctr"/>
            <a:endParaRPr lang="fr-FR" sz="2000" dirty="0"/>
          </a:p>
        </p:txBody>
      </p:sp>
      <p:sp>
        <p:nvSpPr>
          <p:cNvPr id="9" name="Ellipse 8">
            <a:extLst>
              <a:ext uri="{FF2B5EF4-FFF2-40B4-BE49-F238E27FC236}">
                <a16:creationId xmlns:a16="http://schemas.microsoft.com/office/drawing/2014/main" id="{C87A642B-BF9B-4CA0-A0F9-BD006894C321}"/>
              </a:ext>
            </a:extLst>
          </p:cNvPr>
          <p:cNvSpPr/>
          <p:nvPr/>
        </p:nvSpPr>
        <p:spPr>
          <a:xfrm>
            <a:off x="8483341" y="4728403"/>
            <a:ext cx="2744038" cy="190496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Elève avec T du déficit de l’attention et/ou hyperactivité</a:t>
            </a:r>
          </a:p>
        </p:txBody>
      </p:sp>
      <p:sp>
        <p:nvSpPr>
          <p:cNvPr id="10" name="Ellipse 9">
            <a:extLst>
              <a:ext uri="{FF2B5EF4-FFF2-40B4-BE49-F238E27FC236}">
                <a16:creationId xmlns:a16="http://schemas.microsoft.com/office/drawing/2014/main" id="{F52D5DBC-A56D-4E21-A04D-1855A0C0FA6C}"/>
              </a:ext>
            </a:extLst>
          </p:cNvPr>
          <p:cNvSpPr/>
          <p:nvPr/>
        </p:nvSpPr>
        <p:spPr>
          <a:xfrm>
            <a:off x="9238668" y="2443198"/>
            <a:ext cx="2953332" cy="2186474"/>
          </a:xfrm>
          <a:prstGeom prst="ellipse">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Elève avec T du spectre autistique / T envahissants du développement </a:t>
            </a:r>
          </a:p>
        </p:txBody>
      </p:sp>
      <p:sp>
        <p:nvSpPr>
          <p:cNvPr id="12" name="Ellipse 11">
            <a:hlinkClick r:id="rId3" action="ppaction://hlinksldjump"/>
            <a:extLst>
              <a:ext uri="{FF2B5EF4-FFF2-40B4-BE49-F238E27FC236}">
                <a16:creationId xmlns:a16="http://schemas.microsoft.com/office/drawing/2014/main" id="{16D82041-755B-48D4-BC29-C6E64C7DDA15}"/>
              </a:ext>
            </a:extLst>
          </p:cNvPr>
          <p:cNvSpPr/>
          <p:nvPr/>
        </p:nvSpPr>
        <p:spPr>
          <a:xfrm>
            <a:off x="5023881" y="3216451"/>
            <a:ext cx="2873959" cy="16158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p>
          <a:p>
            <a:pPr algn="ctr"/>
            <a:r>
              <a:rPr lang="fr-FR" sz="2000" dirty="0"/>
              <a:t>Elève avec T importants des fonctions cognitives</a:t>
            </a:r>
          </a:p>
          <a:p>
            <a:pPr algn="ctr"/>
            <a:endParaRPr lang="fr-FR" sz="2000" dirty="0"/>
          </a:p>
        </p:txBody>
      </p:sp>
      <p:sp>
        <p:nvSpPr>
          <p:cNvPr id="16" name="Ellipse 15">
            <a:extLst>
              <a:ext uri="{FF2B5EF4-FFF2-40B4-BE49-F238E27FC236}">
                <a16:creationId xmlns:a16="http://schemas.microsoft.com/office/drawing/2014/main" id="{8239523F-91E6-4F51-8FF8-E7F01DEF421B}"/>
              </a:ext>
            </a:extLst>
          </p:cNvPr>
          <p:cNvSpPr/>
          <p:nvPr/>
        </p:nvSpPr>
        <p:spPr>
          <a:xfrm>
            <a:off x="4659020" y="5073862"/>
            <a:ext cx="2873959" cy="155950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Elève en difficulté scolaire grave et durable</a:t>
            </a:r>
          </a:p>
          <a:p>
            <a:pPr algn="ctr"/>
            <a:endParaRPr lang="fr-FR" sz="2000" dirty="0"/>
          </a:p>
        </p:txBody>
      </p:sp>
    </p:spTree>
    <p:extLst>
      <p:ext uri="{BB962C8B-B14F-4D97-AF65-F5344CB8AC3E}">
        <p14:creationId xmlns:p14="http://schemas.microsoft.com/office/powerpoint/2010/main" val="2386617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D1D205-5E5B-4432-B80F-0BA40CA543FF}"/>
              </a:ext>
            </a:extLst>
          </p:cNvPr>
          <p:cNvSpPr>
            <a:spLocks noGrp="1"/>
          </p:cNvSpPr>
          <p:nvPr>
            <p:ph type="title"/>
          </p:nvPr>
        </p:nvSpPr>
        <p:spPr/>
        <p:txBody>
          <a:bodyPr/>
          <a:lstStyle/>
          <a:p>
            <a:r>
              <a:rPr lang="fr-FR" dirty="0"/>
              <a:t>Les ressources sur internet</a:t>
            </a:r>
          </a:p>
        </p:txBody>
      </p:sp>
      <p:sp>
        <p:nvSpPr>
          <p:cNvPr id="3" name="Espace réservé du contenu 2">
            <a:extLst>
              <a:ext uri="{FF2B5EF4-FFF2-40B4-BE49-F238E27FC236}">
                <a16:creationId xmlns:a16="http://schemas.microsoft.com/office/drawing/2014/main" id="{149FC8C5-A1DF-4C18-A787-05F30141BCFE}"/>
              </a:ext>
            </a:extLst>
          </p:cNvPr>
          <p:cNvSpPr>
            <a:spLocks noGrp="1"/>
          </p:cNvSpPr>
          <p:nvPr>
            <p:ph idx="1"/>
          </p:nvPr>
        </p:nvSpPr>
        <p:spPr>
          <a:xfrm>
            <a:off x="680321" y="2336872"/>
            <a:ext cx="9613861" cy="4224701"/>
          </a:xfrm>
        </p:spPr>
        <p:txBody>
          <a:bodyPr>
            <a:noAutofit/>
          </a:bodyPr>
          <a:lstStyle/>
          <a:p>
            <a:pPr>
              <a:lnSpc>
                <a:spcPct val="200000"/>
              </a:lnSpc>
            </a:pPr>
            <a:r>
              <a:rPr lang="fr-FR" sz="3600" dirty="0"/>
              <a:t>Site ASH 62 </a:t>
            </a:r>
            <a:r>
              <a:rPr lang="fr-FR" sz="2000" dirty="0"/>
              <a:t>( identifiant: </a:t>
            </a:r>
            <a:r>
              <a:rPr lang="fr-FR" sz="2000" dirty="0" err="1"/>
              <a:t>calaisash</a:t>
            </a:r>
            <a:r>
              <a:rPr lang="fr-FR" sz="2000" dirty="0"/>
              <a:t>; MP: canada)</a:t>
            </a:r>
          </a:p>
          <a:p>
            <a:pPr>
              <a:lnSpc>
                <a:spcPct val="200000"/>
              </a:lnSpc>
            </a:pPr>
            <a:r>
              <a:rPr lang="fr-FR" sz="3600" dirty="0"/>
              <a:t>Eduscol </a:t>
            </a:r>
            <a:endParaRPr lang="fr-FR" sz="2000" dirty="0"/>
          </a:p>
          <a:p>
            <a:pPr>
              <a:lnSpc>
                <a:spcPct val="200000"/>
              </a:lnSpc>
            </a:pPr>
            <a:r>
              <a:rPr lang="fr-FR" sz="3600" dirty="0" err="1"/>
              <a:t>Accessiprof</a:t>
            </a:r>
            <a:r>
              <a:rPr lang="fr-FR" sz="3600" dirty="0"/>
              <a:t> </a:t>
            </a:r>
          </a:p>
          <a:p>
            <a:pPr>
              <a:lnSpc>
                <a:spcPct val="200000"/>
              </a:lnSpc>
            </a:pPr>
            <a:endParaRPr lang="fr-FR" sz="3600" dirty="0"/>
          </a:p>
        </p:txBody>
      </p:sp>
    </p:spTree>
    <p:extLst>
      <p:ext uri="{BB962C8B-B14F-4D97-AF65-F5344CB8AC3E}">
        <p14:creationId xmlns:p14="http://schemas.microsoft.com/office/powerpoint/2010/main" val="8669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E8D52F-AE34-4F35-A569-592A3B8133FE}"/>
              </a:ext>
            </a:extLst>
          </p:cNvPr>
          <p:cNvSpPr>
            <a:spLocks noGrp="1"/>
          </p:cNvSpPr>
          <p:nvPr>
            <p:ph type="title"/>
          </p:nvPr>
        </p:nvSpPr>
        <p:spPr/>
        <p:txBody>
          <a:bodyPr/>
          <a:lstStyle/>
          <a:p>
            <a:r>
              <a:rPr lang="fr-FR" dirty="0"/>
              <a:t>Travailler avec un AVS dans sa classe</a:t>
            </a:r>
          </a:p>
        </p:txBody>
      </p:sp>
      <p:pic>
        <p:nvPicPr>
          <p:cNvPr id="10" name="Espace réservé du contenu 9">
            <a:extLst>
              <a:ext uri="{FF2B5EF4-FFF2-40B4-BE49-F238E27FC236}">
                <a16:creationId xmlns:a16="http://schemas.microsoft.com/office/drawing/2014/main" id="{E0727A7D-5A86-41D8-9C6F-E8E7E1816BA8}"/>
              </a:ext>
            </a:extLst>
          </p:cNvPr>
          <p:cNvPicPr>
            <a:picLocks noGrp="1" noChangeAspect="1"/>
          </p:cNvPicPr>
          <p:nvPr>
            <p:ph idx="1"/>
          </p:nvPr>
        </p:nvPicPr>
        <p:blipFill>
          <a:blip r:embed="rId2"/>
          <a:stretch>
            <a:fillRect/>
          </a:stretch>
        </p:blipFill>
        <p:spPr>
          <a:xfrm>
            <a:off x="0" y="1982788"/>
            <a:ext cx="10439400" cy="4875212"/>
          </a:xfrm>
        </p:spPr>
      </p:pic>
    </p:spTree>
    <p:extLst>
      <p:ext uri="{BB962C8B-B14F-4D97-AF65-F5344CB8AC3E}">
        <p14:creationId xmlns:p14="http://schemas.microsoft.com/office/powerpoint/2010/main" val="37816855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u contenu 8">
            <a:extLst>
              <a:ext uri="{FF2B5EF4-FFF2-40B4-BE49-F238E27FC236}">
                <a16:creationId xmlns:a16="http://schemas.microsoft.com/office/drawing/2014/main" id="{C206209F-EE21-4CD3-B506-5DAB552D6E73}"/>
              </a:ext>
            </a:extLst>
          </p:cNvPr>
          <p:cNvPicPr>
            <a:picLocks noGrp="1" noChangeAspect="1"/>
          </p:cNvPicPr>
          <p:nvPr>
            <p:ph idx="1"/>
          </p:nvPr>
        </p:nvPicPr>
        <p:blipFill>
          <a:blip r:embed="rId2"/>
          <a:stretch>
            <a:fillRect/>
          </a:stretch>
        </p:blipFill>
        <p:spPr>
          <a:xfrm>
            <a:off x="0" y="-38489"/>
            <a:ext cx="12192000" cy="6861954"/>
          </a:xfrm>
        </p:spPr>
      </p:pic>
    </p:spTree>
    <p:extLst>
      <p:ext uri="{BB962C8B-B14F-4D97-AF65-F5344CB8AC3E}">
        <p14:creationId xmlns:p14="http://schemas.microsoft.com/office/powerpoint/2010/main" val="27651820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u contenu 8">
            <a:extLst>
              <a:ext uri="{FF2B5EF4-FFF2-40B4-BE49-F238E27FC236}">
                <a16:creationId xmlns:a16="http://schemas.microsoft.com/office/drawing/2014/main" id="{9063B689-8E87-43D0-899C-6E9886B7423B}"/>
              </a:ext>
            </a:extLst>
          </p:cNvPr>
          <p:cNvPicPr>
            <a:picLocks noGrp="1" noChangeAspect="1"/>
          </p:cNvPicPr>
          <p:nvPr>
            <p:ph idx="1"/>
          </p:nvPr>
        </p:nvPicPr>
        <p:blipFill>
          <a:blip r:embed="rId2"/>
          <a:stretch>
            <a:fillRect/>
          </a:stretch>
        </p:blipFill>
        <p:spPr>
          <a:xfrm>
            <a:off x="0" y="0"/>
            <a:ext cx="12192000" cy="6953397"/>
          </a:xfrm>
        </p:spPr>
      </p:pic>
    </p:spTree>
    <p:extLst>
      <p:ext uri="{BB962C8B-B14F-4D97-AF65-F5344CB8AC3E}">
        <p14:creationId xmlns:p14="http://schemas.microsoft.com/office/powerpoint/2010/main" val="3486230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u contenu 8">
            <a:extLst>
              <a:ext uri="{FF2B5EF4-FFF2-40B4-BE49-F238E27FC236}">
                <a16:creationId xmlns:a16="http://schemas.microsoft.com/office/drawing/2014/main" id="{CF642D37-8C04-47FB-B333-42F55570555E}"/>
              </a:ext>
            </a:extLst>
          </p:cNvPr>
          <p:cNvPicPr>
            <a:picLocks noGrp="1" noChangeAspect="1"/>
          </p:cNvPicPr>
          <p:nvPr>
            <p:ph idx="1"/>
          </p:nvPr>
        </p:nvPicPr>
        <p:blipFill>
          <a:blip r:embed="rId2"/>
          <a:stretch>
            <a:fillRect/>
          </a:stretch>
        </p:blipFill>
        <p:spPr>
          <a:xfrm>
            <a:off x="0" y="0"/>
            <a:ext cx="12192000" cy="6843889"/>
          </a:xfrm>
        </p:spPr>
      </p:pic>
    </p:spTree>
    <p:extLst>
      <p:ext uri="{BB962C8B-B14F-4D97-AF65-F5344CB8AC3E}">
        <p14:creationId xmlns:p14="http://schemas.microsoft.com/office/powerpoint/2010/main" val="41821541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u contenu 8">
            <a:extLst>
              <a:ext uri="{FF2B5EF4-FFF2-40B4-BE49-F238E27FC236}">
                <a16:creationId xmlns:a16="http://schemas.microsoft.com/office/drawing/2014/main" id="{C4DD6C63-3E97-451E-96FC-1B97FFE083F7}"/>
              </a:ext>
            </a:extLst>
          </p:cNvPr>
          <p:cNvPicPr>
            <a:picLocks noGrp="1" noChangeAspect="1"/>
          </p:cNvPicPr>
          <p:nvPr>
            <p:ph idx="1"/>
          </p:nvPr>
        </p:nvPicPr>
        <p:blipFill>
          <a:blip r:embed="rId2"/>
          <a:stretch>
            <a:fillRect/>
          </a:stretch>
        </p:blipFill>
        <p:spPr>
          <a:xfrm>
            <a:off x="0" y="0"/>
            <a:ext cx="12192000" cy="6838626"/>
          </a:xfrm>
        </p:spPr>
      </p:pic>
    </p:spTree>
    <p:extLst>
      <p:ext uri="{BB962C8B-B14F-4D97-AF65-F5344CB8AC3E}">
        <p14:creationId xmlns:p14="http://schemas.microsoft.com/office/powerpoint/2010/main" val="13837606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E79E55C6-77BA-48C8-83F4-4141B61EA89A}"/>
              </a:ext>
            </a:extLst>
          </p:cNvPr>
          <p:cNvPicPr>
            <a:picLocks noChangeAspect="1"/>
          </p:cNvPicPr>
          <p:nvPr/>
        </p:nvPicPr>
        <p:blipFill>
          <a:blip r:embed="rId2"/>
          <a:stretch>
            <a:fillRect/>
          </a:stretch>
        </p:blipFill>
        <p:spPr>
          <a:xfrm>
            <a:off x="0" y="0"/>
            <a:ext cx="12192000" cy="6902420"/>
          </a:xfrm>
          <a:prstGeom prst="rect">
            <a:avLst/>
          </a:prstGeom>
        </p:spPr>
      </p:pic>
    </p:spTree>
    <p:extLst>
      <p:ext uri="{BB962C8B-B14F-4D97-AF65-F5344CB8AC3E}">
        <p14:creationId xmlns:p14="http://schemas.microsoft.com/office/powerpoint/2010/main" val="2602941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F60D1AE-54A2-42C5-BE0F-1B326C1E3D4C}"/>
              </a:ext>
            </a:extLst>
          </p:cNvPr>
          <p:cNvSpPr>
            <a:spLocks noGrp="1"/>
          </p:cNvSpPr>
          <p:nvPr>
            <p:ph idx="1"/>
          </p:nvPr>
        </p:nvSpPr>
        <p:spPr>
          <a:xfrm>
            <a:off x="680321" y="2390273"/>
            <a:ext cx="9613861" cy="3545915"/>
          </a:xfrm>
        </p:spPr>
        <p:txBody>
          <a:bodyPr>
            <a:normAutofit/>
          </a:bodyPr>
          <a:lstStyle/>
          <a:p>
            <a:pPr marL="0" indent="0">
              <a:buNone/>
            </a:pPr>
            <a:r>
              <a:rPr lang="fr-FR" sz="3600" dirty="0"/>
              <a:t>…..Mais l’école inclusive ?</a:t>
            </a:r>
          </a:p>
        </p:txBody>
      </p:sp>
      <p:sp>
        <p:nvSpPr>
          <p:cNvPr id="6" name="Titre 1">
            <a:extLst>
              <a:ext uri="{FF2B5EF4-FFF2-40B4-BE49-F238E27FC236}">
                <a16:creationId xmlns:a16="http://schemas.microsoft.com/office/drawing/2014/main" id="{1D30EBD4-BA5A-4C7E-8C9A-8972F4C6B276}"/>
              </a:ext>
            </a:extLst>
          </p:cNvPr>
          <p:cNvSpPr>
            <a:spLocks noGrp="1"/>
          </p:cNvSpPr>
          <p:nvPr>
            <p:ph type="title"/>
          </p:nvPr>
        </p:nvSpPr>
        <p:spPr>
          <a:xfrm>
            <a:off x="320843" y="753228"/>
            <a:ext cx="9973340" cy="1080938"/>
          </a:xfrm>
        </p:spPr>
        <p:txBody>
          <a:bodyPr/>
          <a:lstStyle/>
          <a:p>
            <a:r>
              <a:rPr lang="fr-FR" dirty="0"/>
              <a:t>L’intégration scolaire est effective….</a:t>
            </a:r>
          </a:p>
        </p:txBody>
      </p:sp>
      <p:pic>
        <p:nvPicPr>
          <p:cNvPr id="8" name="Image 7">
            <a:extLst>
              <a:ext uri="{FF2B5EF4-FFF2-40B4-BE49-F238E27FC236}">
                <a16:creationId xmlns:a16="http://schemas.microsoft.com/office/drawing/2014/main" id="{D72AFAC0-C4F6-4A42-94CF-7B824D7ED150}"/>
              </a:ext>
            </a:extLst>
          </p:cNvPr>
          <p:cNvPicPr>
            <a:picLocks noChangeAspect="1"/>
          </p:cNvPicPr>
          <p:nvPr/>
        </p:nvPicPr>
        <p:blipFill>
          <a:blip r:embed="rId3"/>
          <a:stretch>
            <a:fillRect/>
          </a:stretch>
        </p:blipFill>
        <p:spPr>
          <a:xfrm>
            <a:off x="7186864" y="1958827"/>
            <a:ext cx="3320716" cy="4899173"/>
          </a:xfrm>
          <a:prstGeom prst="rect">
            <a:avLst/>
          </a:prstGeom>
        </p:spPr>
      </p:pic>
    </p:spTree>
    <p:extLst>
      <p:ext uri="{BB962C8B-B14F-4D97-AF65-F5344CB8AC3E}">
        <p14:creationId xmlns:p14="http://schemas.microsoft.com/office/powerpoint/2010/main" val="250301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000" fill="hold"/>
                                        <p:tgtEl>
                                          <p:spTgt spid="8"/>
                                        </p:tgtEl>
                                        <p:attrNameLst>
                                          <p:attrName>ppt_x</p:attrName>
                                        </p:attrNameLst>
                                      </p:cBhvr>
                                      <p:tavLst>
                                        <p:tav tm="0">
                                          <p:val>
                                            <p:strVal val="#ppt_x"/>
                                          </p:val>
                                        </p:tav>
                                        <p:tav tm="100000">
                                          <p:val>
                                            <p:strVal val="#ppt_x"/>
                                          </p:val>
                                        </p:tav>
                                      </p:tavLst>
                                    </p:anim>
                                    <p:anim calcmode="lin" valueType="num">
                                      <p:cBhvr additive="base">
                                        <p:cTn id="12"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64FABB0A-1F18-4E0F-9212-996B32847076}"/>
              </a:ext>
            </a:extLst>
          </p:cNvPr>
          <p:cNvPicPr>
            <a:picLocks noChangeAspect="1"/>
          </p:cNvPicPr>
          <p:nvPr/>
        </p:nvPicPr>
        <p:blipFill>
          <a:blip r:embed="rId2"/>
          <a:stretch>
            <a:fillRect/>
          </a:stretch>
        </p:blipFill>
        <p:spPr>
          <a:xfrm>
            <a:off x="0" y="-1"/>
            <a:ext cx="12192000" cy="6858001"/>
          </a:xfrm>
          <a:prstGeom prst="rect">
            <a:avLst/>
          </a:prstGeom>
        </p:spPr>
      </p:pic>
    </p:spTree>
    <p:extLst>
      <p:ext uri="{BB962C8B-B14F-4D97-AF65-F5344CB8AC3E}">
        <p14:creationId xmlns:p14="http://schemas.microsoft.com/office/powerpoint/2010/main" val="7231369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u contenu 8">
            <a:extLst>
              <a:ext uri="{FF2B5EF4-FFF2-40B4-BE49-F238E27FC236}">
                <a16:creationId xmlns:a16="http://schemas.microsoft.com/office/drawing/2014/main" id="{BE67BEA7-8D76-4E48-9894-02633D096F9E}"/>
              </a:ext>
            </a:extLst>
          </p:cNvPr>
          <p:cNvPicPr>
            <a:picLocks noGrp="1" noChangeAspect="1"/>
          </p:cNvPicPr>
          <p:nvPr>
            <p:ph idx="1"/>
          </p:nvPr>
        </p:nvPicPr>
        <p:blipFill>
          <a:blip r:embed="rId2"/>
          <a:stretch>
            <a:fillRect/>
          </a:stretch>
        </p:blipFill>
        <p:spPr>
          <a:xfrm>
            <a:off x="0" y="0"/>
            <a:ext cx="12181900" cy="6858000"/>
          </a:xfrm>
        </p:spPr>
      </p:pic>
    </p:spTree>
    <p:extLst>
      <p:ext uri="{BB962C8B-B14F-4D97-AF65-F5344CB8AC3E}">
        <p14:creationId xmlns:p14="http://schemas.microsoft.com/office/powerpoint/2010/main" val="5362968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75429BC5-9500-4EF8-A7B5-B2FD7D058EDD}"/>
              </a:ext>
            </a:extLst>
          </p:cNvPr>
          <p:cNvPicPr>
            <a:picLocks noChangeAspect="1"/>
          </p:cNvPicPr>
          <p:nvPr/>
        </p:nvPicPr>
        <p:blipFill>
          <a:blip r:embed="rId2"/>
          <a:stretch>
            <a:fillRect/>
          </a:stretch>
        </p:blipFill>
        <p:spPr>
          <a:xfrm>
            <a:off x="0" y="-1"/>
            <a:ext cx="12192000" cy="6858001"/>
          </a:xfrm>
          <a:prstGeom prst="rect">
            <a:avLst/>
          </a:prstGeom>
        </p:spPr>
      </p:pic>
    </p:spTree>
    <p:extLst>
      <p:ext uri="{BB962C8B-B14F-4D97-AF65-F5344CB8AC3E}">
        <p14:creationId xmlns:p14="http://schemas.microsoft.com/office/powerpoint/2010/main" val="22197265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La place de L’AVS pour les </a:t>
            </a:r>
            <a:r>
              <a:rPr lang="fr-FR" dirty="0" err="1"/>
              <a:t>dys</a:t>
            </a:r>
            <a:endParaRPr lang="fr-FR"/>
          </a:p>
        </p:txBody>
      </p:sp>
      <p:pic>
        <p:nvPicPr>
          <p:cNvPr id="6" name="Picture 2"/>
          <p:cNvPicPr>
            <a:picLocks noChangeAspect="1" noChangeArrowheads="1"/>
          </p:cNvPicPr>
          <p:nvPr/>
        </p:nvPicPr>
        <p:blipFill rotWithShape="1">
          <a:blip r:embed="rId3" cstate="print"/>
          <a:srcRect l="2875" t="13704" r="-2875" b="41150"/>
          <a:stretch/>
        </p:blipFill>
        <p:spPr bwMode="auto">
          <a:xfrm>
            <a:off x="1992313" y="1121756"/>
            <a:ext cx="8729856" cy="5423358"/>
          </a:xfrm>
          <a:prstGeom prst="rect">
            <a:avLst/>
          </a:prstGeom>
          <a:noFill/>
          <a:ln w="9525">
            <a:noFill/>
            <a:miter lim="800000"/>
            <a:headEnd/>
            <a:tailEnd/>
          </a:ln>
        </p:spPr>
      </p:pic>
    </p:spTree>
    <p:extLst>
      <p:ext uri="{BB962C8B-B14F-4D97-AF65-F5344CB8AC3E}">
        <p14:creationId xmlns:p14="http://schemas.microsoft.com/office/powerpoint/2010/main" val="33724506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La place de L’AVS pour les </a:t>
            </a:r>
            <a:r>
              <a:rPr lang="fr-FR" dirty="0" err="1"/>
              <a:t>dys</a:t>
            </a:r>
            <a:endParaRPr lang="fr-F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1865765" y="1234646"/>
            <a:ext cx="8537268" cy="5472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24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La place de L’AVS pour les </a:t>
            </a:r>
            <a:r>
              <a:rPr lang="fr-FR" dirty="0" err="1"/>
              <a:t>dys</a:t>
            </a:r>
            <a:endParaRPr lang="fr-FR"/>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2234173" y="1238564"/>
            <a:ext cx="7617492" cy="5171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77931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u contenu 8">
            <a:extLst>
              <a:ext uri="{FF2B5EF4-FFF2-40B4-BE49-F238E27FC236}">
                <a16:creationId xmlns:a16="http://schemas.microsoft.com/office/drawing/2014/main" id="{905FE6D9-683C-47EE-A846-0D6609E2E0FC}"/>
              </a:ext>
            </a:extLst>
          </p:cNvPr>
          <p:cNvPicPr>
            <a:picLocks noGrp="1" noChangeAspect="1"/>
          </p:cNvPicPr>
          <p:nvPr>
            <p:ph idx="1"/>
          </p:nvPr>
        </p:nvPicPr>
        <p:blipFill>
          <a:blip r:embed="rId2"/>
          <a:stretch>
            <a:fillRect/>
          </a:stretch>
        </p:blipFill>
        <p:spPr>
          <a:xfrm>
            <a:off x="0" y="0"/>
            <a:ext cx="12202205" cy="6858000"/>
          </a:xfrm>
        </p:spPr>
      </p:pic>
    </p:spTree>
    <p:extLst>
      <p:ext uri="{BB962C8B-B14F-4D97-AF65-F5344CB8AC3E}">
        <p14:creationId xmlns:p14="http://schemas.microsoft.com/office/powerpoint/2010/main" val="706392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6BC735-44ED-478F-9698-0CC09424F8CB}"/>
              </a:ext>
            </a:extLst>
          </p:cNvPr>
          <p:cNvSpPr>
            <a:spLocks noGrp="1"/>
          </p:cNvSpPr>
          <p:nvPr>
            <p:ph type="title"/>
          </p:nvPr>
        </p:nvSpPr>
        <p:spPr/>
        <p:txBody>
          <a:bodyPr/>
          <a:lstStyle/>
          <a:p>
            <a:r>
              <a:rPr lang="fr-FR" dirty="0"/>
              <a:t>Merci pour votre attention et votre écoute</a:t>
            </a:r>
          </a:p>
        </p:txBody>
      </p:sp>
      <p:pic>
        <p:nvPicPr>
          <p:cNvPr id="7" name="Image 6">
            <a:extLst>
              <a:ext uri="{FF2B5EF4-FFF2-40B4-BE49-F238E27FC236}">
                <a16:creationId xmlns:a16="http://schemas.microsoft.com/office/drawing/2014/main" id="{F4AD4702-7543-464F-A1CA-29D88D6106AD}"/>
              </a:ext>
            </a:extLst>
          </p:cNvPr>
          <p:cNvPicPr>
            <a:picLocks noChangeAspect="1"/>
          </p:cNvPicPr>
          <p:nvPr/>
        </p:nvPicPr>
        <p:blipFill>
          <a:blip r:embed="rId2"/>
          <a:stretch>
            <a:fillRect/>
          </a:stretch>
        </p:blipFill>
        <p:spPr>
          <a:xfrm>
            <a:off x="1771650" y="3195636"/>
            <a:ext cx="8934452" cy="2233613"/>
          </a:xfrm>
          <a:prstGeom prst="rect">
            <a:avLst/>
          </a:prstGeom>
        </p:spPr>
      </p:pic>
    </p:spTree>
    <p:extLst>
      <p:ext uri="{BB962C8B-B14F-4D97-AF65-F5344CB8AC3E}">
        <p14:creationId xmlns:p14="http://schemas.microsoft.com/office/powerpoint/2010/main" val="279163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par>
                          <p:cTn id="8" fill="hold">
                            <p:stCondLst>
                              <p:cond delay="45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FC2592-E14D-470A-A78D-B66A99EEDD6E}"/>
              </a:ext>
            </a:extLst>
          </p:cNvPr>
          <p:cNvSpPr>
            <a:spLocks noGrp="1"/>
          </p:cNvSpPr>
          <p:nvPr>
            <p:ph type="title"/>
          </p:nvPr>
        </p:nvSpPr>
        <p:spPr/>
        <p:txBody>
          <a:bodyPr/>
          <a:lstStyle/>
          <a:p>
            <a:r>
              <a:rPr lang="fr-FR" dirty="0"/>
              <a:t>Intégration / Inclusion</a:t>
            </a:r>
          </a:p>
        </p:txBody>
      </p:sp>
      <p:pic>
        <p:nvPicPr>
          <p:cNvPr id="5" name="Image 4">
            <a:extLst>
              <a:ext uri="{FF2B5EF4-FFF2-40B4-BE49-F238E27FC236}">
                <a16:creationId xmlns:a16="http://schemas.microsoft.com/office/drawing/2014/main" id="{94F34CBA-0E41-44EF-960C-72FA7BBDEFFF}"/>
              </a:ext>
            </a:extLst>
          </p:cNvPr>
          <p:cNvPicPr>
            <a:picLocks noChangeAspect="1"/>
          </p:cNvPicPr>
          <p:nvPr/>
        </p:nvPicPr>
        <p:blipFill>
          <a:blip r:embed="rId3"/>
          <a:stretch>
            <a:fillRect/>
          </a:stretch>
        </p:blipFill>
        <p:spPr>
          <a:xfrm>
            <a:off x="1513043" y="2084470"/>
            <a:ext cx="8781139" cy="4573003"/>
          </a:xfrm>
          <a:prstGeom prst="rect">
            <a:avLst/>
          </a:prstGeom>
        </p:spPr>
      </p:pic>
    </p:spTree>
    <p:extLst>
      <p:ext uri="{BB962C8B-B14F-4D97-AF65-F5344CB8AC3E}">
        <p14:creationId xmlns:p14="http://schemas.microsoft.com/office/powerpoint/2010/main" val="3446139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19F691-4D89-4E3E-B7C9-F5D3595B6373}"/>
              </a:ext>
            </a:extLst>
          </p:cNvPr>
          <p:cNvSpPr>
            <a:spLocks noGrp="1"/>
          </p:cNvSpPr>
          <p:nvPr>
            <p:ph type="title"/>
          </p:nvPr>
        </p:nvSpPr>
        <p:spPr/>
        <p:txBody>
          <a:bodyPr>
            <a:normAutofit fontScale="90000"/>
          </a:bodyPr>
          <a:lstStyle/>
          <a:p>
            <a:r>
              <a:rPr lang="fr-FR" dirty="0"/>
              <a:t>Comment penser la scolarité en milieu ordinaire des élèves très différents des attendus scolaires ?</a:t>
            </a:r>
          </a:p>
        </p:txBody>
      </p:sp>
      <p:pic>
        <p:nvPicPr>
          <p:cNvPr id="5" name="Espace réservé du contenu 4">
            <a:extLst>
              <a:ext uri="{FF2B5EF4-FFF2-40B4-BE49-F238E27FC236}">
                <a16:creationId xmlns:a16="http://schemas.microsoft.com/office/drawing/2014/main" id="{927DEE62-ED44-493D-A3A9-93C8C8A6023C}"/>
              </a:ext>
            </a:extLst>
          </p:cNvPr>
          <p:cNvPicPr>
            <a:picLocks noGrp="1" noChangeAspect="1"/>
          </p:cNvPicPr>
          <p:nvPr>
            <p:ph idx="1"/>
          </p:nvPr>
        </p:nvPicPr>
        <p:blipFill>
          <a:blip r:embed="rId3"/>
          <a:stretch>
            <a:fillRect/>
          </a:stretch>
        </p:blipFill>
        <p:spPr>
          <a:xfrm>
            <a:off x="3163888" y="2077664"/>
            <a:ext cx="5791200" cy="4574867"/>
          </a:xfrm>
        </p:spPr>
      </p:pic>
    </p:spTree>
    <p:extLst>
      <p:ext uri="{BB962C8B-B14F-4D97-AF65-F5344CB8AC3E}">
        <p14:creationId xmlns:p14="http://schemas.microsoft.com/office/powerpoint/2010/main" val="3914565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8547" y="721895"/>
            <a:ext cx="10170695" cy="1055390"/>
          </a:xfrm>
        </p:spPr>
        <p:txBody>
          <a:bodyPr/>
          <a:lstStyle/>
          <a:p>
            <a:pPr algn="ctr"/>
            <a:r>
              <a:rPr lang="fr-FR" dirty="0"/>
              <a:t>Ruptures nécessaires et dilemmes de métier</a:t>
            </a:r>
          </a:p>
        </p:txBody>
      </p:sp>
      <p:sp>
        <p:nvSpPr>
          <p:cNvPr id="3" name="Espace réservé du contenu 2"/>
          <p:cNvSpPr>
            <a:spLocks noGrp="1"/>
          </p:cNvSpPr>
          <p:nvPr>
            <p:ph idx="1"/>
          </p:nvPr>
        </p:nvSpPr>
        <p:spPr>
          <a:xfrm>
            <a:off x="320842" y="2286000"/>
            <a:ext cx="11662611" cy="4572000"/>
          </a:xfrm>
        </p:spPr>
        <p:txBody>
          <a:bodyPr>
            <a:normAutofit/>
          </a:bodyPr>
          <a:lstStyle/>
          <a:p>
            <a:r>
              <a:rPr lang="fr-FR" sz="3600" dirty="0"/>
              <a:t>Passer d’une logique de protection à une logique de participation</a:t>
            </a:r>
          </a:p>
          <a:p>
            <a:endParaRPr lang="fr-FR" sz="3600" dirty="0"/>
          </a:p>
          <a:p>
            <a:r>
              <a:rPr lang="fr-FR" sz="3600" dirty="0"/>
              <a:t>Passer d’un enseignement normé à un enseignement différencié</a:t>
            </a:r>
          </a:p>
          <a:p>
            <a:pPr marL="0" indent="0">
              <a:buNone/>
            </a:pPr>
            <a:endParaRPr lang="fr-FR" sz="3600" dirty="0"/>
          </a:p>
          <a:p>
            <a:r>
              <a:rPr lang="fr-FR" sz="3600" dirty="0"/>
              <a:t>Passer de l’égalité à l’équité</a:t>
            </a:r>
          </a:p>
          <a:p>
            <a:endParaRPr lang="fr-FR" sz="3600" dirty="0"/>
          </a:p>
        </p:txBody>
      </p:sp>
    </p:spTree>
    <p:extLst>
      <p:ext uri="{BB962C8B-B14F-4D97-AF65-F5344CB8AC3E}">
        <p14:creationId xmlns:p14="http://schemas.microsoft.com/office/powerpoint/2010/main" val="410231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9E434E-B0F9-42FF-A3EA-5231DF0BD506}"/>
              </a:ext>
            </a:extLst>
          </p:cNvPr>
          <p:cNvSpPr>
            <a:spLocks noGrp="1"/>
          </p:cNvSpPr>
          <p:nvPr>
            <p:ph type="title"/>
          </p:nvPr>
        </p:nvSpPr>
        <p:spPr/>
        <p:txBody>
          <a:bodyPr/>
          <a:lstStyle/>
          <a:p>
            <a:r>
              <a:rPr lang="fr-FR" dirty="0"/>
              <a:t>Egalité / Equité</a:t>
            </a:r>
          </a:p>
        </p:txBody>
      </p:sp>
      <p:pic>
        <p:nvPicPr>
          <p:cNvPr id="5" name="Image 4">
            <a:extLst>
              <a:ext uri="{FF2B5EF4-FFF2-40B4-BE49-F238E27FC236}">
                <a16:creationId xmlns:a16="http://schemas.microsoft.com/office/drawing/2014/main" id="{4AB38DFF-E8F6-43A2-B569-87345A6FC527}"/>
              </a:ext>
            </a:extLst>
          </p:cNvPr>
          <p:cNvPicPr>
            <a:picLocks noChangeAspect="1"/>
          </p:cNvPicPr>
          <p:nvPr/>
        </p:nvPicPr>
        <p:blipFill>
          <a:blip r:embed="rId3"/>
          <a:stretch>
            <a:fillRect/>
          </a:stretch>
        </p:blipFill>
        <p:spPr>
          <a:xfrm>
            <a:off x="2733533" y="2008050"/>
            <a:ext cx="6753367" cy="4849950"/>
          </a:xfrm>
          <a:prstGeom prst="rect">
            <a:avLst/>
          </a:prstGeom>
        </p:spPr>
      </p:pic>
    </p:spTree>
    <p:extLst>
      <p:ext uri="{BB962C8B-B14F-4D97-AF65-F5344CB8AC3E}">
        <p14:creationId xmlns:p14="http://schemas.microsoft.com/office/powerpoint/2010/main" val="3895879160"/>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2014</TotalTime>
  <Words>3794</Words>
  <Application>Microsoft Office PowerPoint</Application>
  <PresentationFormat>Grand écran</PresentationFormat>
  <Paragraphs>594</Paragraphs>
  <Slides>57</Slides>
  <Notes>33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57</vt:i4>
      </vt:variant>
    </vt:vector>
  </HeadingPairs>
  <TitlesOfParts>
    <vt:vector size="63" baseType="lpstr">
      <vt:lpstr>Arial</vt:lpstr>
      <vt:lpstr>Calibri</vt:lpstr>
      <vt:lpstr>Times New Roman</vt:lpstr>
      <vt:lpstr>Trebuchet MS</vt:lpstr>
      <vt:lpstr>Wingdings</vt:lpstr>
      <vt:lpstr>Berlin</vt:lpstr>
      <vt:lpstr>Scolarisation des élèves à Besoins Educatifs Particuliers</vt:lpstr>
      <vt:lpstr>3 grands axes du projet académique 2017-2021</vt:lpstr>
      <vt:lpstr>Combien de verbes comporte cet extrait de texte? Vous avez 3 minutes.</vt:lpstr>
      <vt:lpstr>Combien de verbes comporte cet extrait de texte? Vous avez 3 minutes.</vt:lpstr>
      <vt:lpstr>L’intégration scolaire est effective….</vt:lpstr>
      <vt:lpstr>Intégration / Inclusion</vt:lpstr>
      <vt:lpstr>Comment penser la scolarité en milieu ordinaire des élèves très différents des attendus scolaires ?</vt:lpstr>
      <vt:lpstr>Ruptures nécessaires et dilemmes de métier</vt:lpstr>
      <vt:lpstr>Egalité / Equité</vt:lpstr>
      <vt:lpstr>Malentendus par rapport à l’école inclusive</vt:lpstr>
      <vt:lpstr>Dans une logique inclusive</vt:lpstr>
      <vt:lpstr>Deux idées essentielles</vt:lpstr>
      <vt:lpstr>Deux paris</vt:lpstr>
      <vt:lpstr>Le rapport Warnock distingue 3 grands types de besoins 1978 – Le rapport de Mary Warnock (GB) </vt:lpstr>
      <vt:lpstr>Déterminer des BEP c’est :</vt:lpstr>
      <vt:lpstr>Exemples de formations disponibles au PAF</vt:lpstr>
      <vt:lpstr>Exemples de formations disponibles au PAF</vt:lpstr>
      <vt:lpstr>Présentation PowerPoint</vt:lpstr>
      <vt:lpstr>Outils et ressources </vt:lpstr>
      <vt:lpstr>Répondre aux BEP des élèves : le PAP</vt:lpstr>
      <vt:lpstr>Répondre aux BEP des élèves : le PAP</vt:lpstr>
      <vt:lpstr>Répondre aux BEP des élèves : le PAP</vt:lpstr>
      <vt:lpstr>Répondre aux BEP des élèves : le PAP</vt:lpstr>
      <vt:lpstr>Répondre aux BEP des élèves : le PAP</vt:lpstr>
      <vt:lpstr>Répondre aux BEP des élèves : le PPS</vt:lpstr>
      <vt:lpstr>Répondre aux BEP des élèves : le PPS</vt:lpstr>
      <vt:lpstr>Répondre aux BEP des élèves : le PPS</vt:lpstr>
      <vt:lpstr>Répondre aux BEP des élèves : le PPS</vt:lpstr>
      <vt:lpstr>Répondre aux BEP des élèves : le PPS</vt:lpstr>
      <vt:lpstr>Répondre aux BEP des élèves : le PPS</vt:lpstr>
      <vt:lpstr>Répondre aux BEP des élèves : le PAI</vt:lpstr>
      <vt:lpstr>Répondre aux BEP des élèves : le PAI</vt:lpstr>
      <vt:lpstr>Répondre aux BEP des élèves : le PAI</vt:lpstr>
      <vt:lpstr>Répondre aux BEP des élèves : le PAI</vt:lpstr>
      <vt:lpstr>Répondre aux BEP des élèves : le PPRE</vt:lpstr>
      <vt:lpstr>Répondre aux BEP des élèves : le PPRE</vt:lpstr>
      <vt:lpstr>Répondre aux BEP des élèves : le PPRE</vt:lpstr>
      <vt:lpstr>Répondre aux BEP des élèves : le PPRE</vt:lpstr>
      <vt:lpstr>Synthèse des différents plans</vt:lpstr>
      <vt:lpstr>Outils et ressources : le GEVA-SCO</vt:lpstr>
      <vt:lpstr>Outils et ressources</vt:lpstr>
      <vt:lpstr>Outils et ressources (EBEP)</vt:lpstr>
      <vt:lpstr>Les ressources sur internet</vt:lpstr>
      <vt:lpstr>Travailler avec un AVS dans sa classe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 pour votre attention et votre écoute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Scolarisation des élèves à Besoins Educatifs Particuliers</dc:title>
  <dc:creator>thomas hédin</dc:creator>
  <cp:lastModifiedBy>calais ash</cp:lastModifiedBy>
  <cp:revision>277</cp:revision>
  <dcterms:created xsi:type="dcterms:W3CDTF">2017-08-29T13:34:17Z</dcterms:created>
  <dcterms:modified xsi:type="dcterms:W3CDTF">2017-11-08T15:59:22Z</dcterms:modified>
</cp:coreProperties>
</file>